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  <p:sldMasterId id="2147483711" r:id="rId6"/>
    <p:sldMasterId id="2147483731" r:id="rId7"/>
  </p:sldMasterIdLst>
  <p:notesMasterIdLst>
    <p:notesMasterId r:id="rId42"/>
  </p:notesMasterIdLst>
  <p:handoutMasterIdLst>
    <p:handoutMasterId r:id="rId43"/>
  </p:handoutMasterIdLst>
  <p:sldIdLst>
    <p:sldId id="285" r:id="rId8"/>
    <p:sldId id="259" r:id="rId9"/>
    <p:sldId id="293" r:id="rId10"/>
    <p:sldId id="290" r:id="rId11"/>
    <p:sldId id="289" r:id="rId12"/>
    <p:sldId id="3908" r:id="rId13"/>
    <p:sldId id="263" r:id="rId14"/>
    <p:sldId id="3894" r:id="rId15"/>
    <p:sldId id="3895" r:id="rId16"/>
    <p:sldId id="3896" r:id="rId17"/>
    <p:sldId id="3897" r:id="rId18"/>
    <p:sldId id="261" r:id="rId19"/>
    <p:sldId id="3906" r:id="rId20"/>
    <p:sldId id="264" r:id="rId21"/>
    <p:sldId id="265" r:id="rId22"/>
    <p:sldId id="266" r:id="rId23"/>
    <p:sldId id="3907" r:id="rId24"/>
    <p:sldId id="269" r:id="rId25"/>
    <p:sldId id="3903" r:id="rId26"/>
    <p:sldId id="271" r:id="rId27"/>
    <p:sldId id="3915" r:id="rId28"/>
    <p:sldId id="3905" r:id="rId29"/>
    <p:sldId id="3847" r:id="rId30"/>
    <p:sldId id="273" r:id="rId31"/>
    <p:sldId id="3899" r:id="rId32"/>
    <p:sldId id="3902" r:id="rId33"/>
    <p:sldId id="3914" r:id="rId34"/>
    <p:sldId id="3901" r:id="rId35"/>
    <p:sldId id="3829" r:id="rId36"/>
    <p:sldId id="288" r:id="rId37"/>
    <p:sldId id="3911" r:id="rId38"/>
    <p:sldId id="3910" r:id="rId39"/>
    <p:sldId id="3913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42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E275F9-0DE6-CC7E-4404-E5FC7D8965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84699-8D95-9E51-A157-80B291F1CD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9A168-5DB1-4799-8020-2A95117F2185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93D43-C5AF-2E26-ED22-21FD2EBEB3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9D468-5089-93C2-7813-49C5D1FDFC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51465-142B-4D9E-BA28-46CC8DBE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10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D3809-B58C-41F1-A2C9-0BB0F34992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D5AC8-7E55-4935-BB27-C447BD7AF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80b0afa6c0_0_481:notes"/>
          <p:cNvSpPr txBox="1">
            <a:spLocks noGrp="1"/>
          </p:cNvSpPr>
          <p:nvPr>
            <p:ph type="body" idx="1"/>
          </p:nvPr>
        </p:nvSpPr>
        <p:spPr>
          <a:xfrm>
            <a:off x="351155" y="1680002"/>
            <a:ext cx="2809240" cy="1374604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722" name="Google Shape;722;g380b0afa6c0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436563"/>
            <a:ext cx="2095500" cy="117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>
          <a:extLst>
            <a:ext uri="{FF2B5EF4-FFF2-40B4-BE49-F238E27FC236}">
              <a16:creationId xmlns:a16="http://schemas.microsoft.com/office/drawing/2014/main" id="{EECF6FD4-5ADA-B8FA-43BC-9ACF8857F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87a0e0debc_0_0:notes">
            <a:extLst>
              <a:ext uri="{FF2B5EF4-FFF2-40B4-BE49-F238E27FC236}">
                <a16:creationId xmlns:a16="http://schemas.microsoft.com/office/drawing/2014/main" id="{969C001D-C9A8-D2C1-95FC-34B71AE63B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1155" y="1658183"/>
            <a:ext cx="2809240" cy="1570911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762" name="Google Shape;762;g387a0e0debc_0_0:notes">
            <a:extLst>
              <a:ext uri="{FF2B5EF4-FFF2-40B4-BE49-F238E27FC236}">
                <a16:creationId xmlns:a16="http://schemas.microsoft.com/office/drawing/2014/main" id="{84B5A353-961E-BAFE-3D41-731C04659F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261938"/>
            <a:ext cx="2327275" cy="1309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195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87a0e0debc_0_116:notes"/>
          <p:cNvSpPr txBox="1">
            <a:spLocks noGrp="1"/>
          </p:cNvSpPr>
          <p:nvPr>
            <p:ph type="body" idx="1"/>
          </p:nvPr>
        </p:nvSpPr>
        <p:spPr>
          <a:xfrm>
            <a:off x="351155" y="1680002"/>
            <a:ext cx="2809240" cy="1374604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814" name="Google Shape;814;g387a0e0deb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436563"/>
            <a:ext cx="2095500" cy="117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lIns="39191" tIns="19596" rIns="39191" bIns="19596"/>
          <a:lstStyle/>
          <a:p>
            <a:pPr defTabSz="391912">
              <a:buClr>
                <a:srgbClr val="000000"/>
              </a:buClr>
              <a:defRPr/>
            </a:pPr>
            <a:r>
              <a:rPr lang="en-US" sz="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Notes:</a:t>
            </a:r>
          </a:p>
          <a:p>
            <a:pPr defTabSz="391912">
              <a:buClr>
                <a:srgbClr val="000000"/>
              </a:buClr>
              <a:defRPr/>
            </a:pPr>
            <a:endParaRPr lang="en-US" sz="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17574" indent="-88724" defTabSz="391912">
              <a:buClr>
                <a:srgbClr val="000000"/>
              </a:buClr>
              <a:buSzPts val="1100"/>
              <a:buFont typeface="Arial"/>
              <a:buChar char="●"/>
              <a:defRPr/>
            </a:pPr>
            <a:r>
              <a:rPr lang="en-US" sz="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aligned to the district’s KPI’s</a:t>
            </a:r>
          </a:p>
          <a:p>
            <a:pPr marL="117574" indent="-88724" defTabSz="391912">
              <a:spcBef>
                <a:spcPts val="429"/>
              </a:spcBef>
              <a:buClr>
                <a:srgbClr val="000000"/>
              </a:buClr>
              <a:buSzPts val="1100"/>
              <a:buFont typeface="Arial"/>
              <a:buChar char="●"/>
              <a:defRPr/>
            </a:pPr>
            <a:r>
              <a:rPr lang="en-US" sz="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Before identifying missing data, review what is available on this dashboard for strategic importance.</a:t>
            </a:r>
          </a:p>
          <a:p>
            <a:pPr marL="117574" indent="-88724" defTabSz="391912">
              <a:spcBef>
                <a:spcPts val="429"/>
              </a:spcBef>
              <a:buClr>
                <a:srgbClr val="000000"/>
              </a:buClr>
              <a:buSzPts val="1100"/>
              <a:buFont typeface="Arial"/>
              <a:buChar char="●"/>
              <a:defRPr/>
            </a:pPr>
            <a:r>
              <a:rPr lang="en-US" sz="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Where data from SY25-26 has not been released, data from the prior year is used.</a:t>
            </a:r>
          </a:p>
          <a:p>
            <a:pPr marL="117574" indent="-88724" defTabSz="391912">
              <a:spcBef>
                <a:spcPts val="429"/>
              </a:spcBef>
              <a:spcAft>
                <a:spcPts val="429"/>
              </a:spcAft>
              <a:buClr>
                <a:srgbClr val="000000"/>
              </a:buClr>
              <a:buSzPts val="1100"/>
              <a:buFont typeface="Arial"/>
              <a:buChar char="●"/>
              <a:defRPr/>
            </a:pPr>
            <a:r>
              <a:rPr lang="en-US" sz="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great examples of potential additions to your strategic goals.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5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87a0e0debc_0_126:notes"/>
          <p:cNvSpPr txBox="1">
            <a:spLocks noGrp="1"/>
          </p:cNvSpPr>
          <p:nvPr>
            <p:ph type="body" idx="1"/>
          </p:nvPr>
        </p:nvSpPr>
        <p:spPr>
          <a:xfrm>
            <a:off x="351155" y="1680002"/>
            <a:ext cx="2809240" cy="1374604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833" name="Google Shape;833;g387a0e0deb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436563"/>
            <a:ext cx="2095500" cy="117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87a0e0debc_0_149:notes"/>
          <p:cNvSpPr txBox="1">
            <a:spLocks noGrp="1"/>
          </p:cNvSpPr>
          <p:nvPr>
            <p:ph type="body" idx="1"/>
          </p:nvPr>
        </p:nvSpPr>
        <p:spPr>
          <a:xfrm>
            <a:off x="351155" y="1680002"/>
            <a:ext cx="2809240" cy="1374604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857" name="Google Shape;857;g387a0e0deb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436563"/>
            <a:ext cx="2095500" cy="117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>
          <a:extLst>
            <a:ext uri="{FF2B5EF4-FFF2-40B4-BE49-F238E27FC236}">
              <a16:creationId xmlns:a16="http://schemas.microsoft.com/office/drawing/2014/main" id="{14D69724-6B52-035B-178F-4B5050314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837754efa7_0_257:notes">
            <a:extLst>
              <a:ext uri="{FF2B5EF4-FFF2-40B4-BE49-F238E27FC236}">
                <a16:creationId xmlns:a16="http://schemas.microsoft.com/office/drawing/2014/main" id="{3E7046D9-0837-3D75-0A44-A5A0BF156B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261938"/>
            <a:ext cx="2327275" cy="1309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3837754efa7_0_257:notes">
            <a:extLst>
              <a:ext uri="{FF2B5EF4-FFF2-40B4-BE49-F238E27FC236}">
                <a16:creationId xmlns:a16="http://schemas.microsoft.com/office/drawing/2014/main" id="{7ADCE5B0-A03C-C346-0517-08F357D6F9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1155" y="1658183"/>
            <a:ext cx="2809240" cy="1570911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109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>
          <a:extLst>
            <a:ext uri="{FF2B5EF4-FFF2-40B4-BE49-F238E27FC236}">
              <a16:creationId xmlns:a16="http://schemas.microsoft.com/office/drawing/2014/main" id="{55EA259A-4797-0417-FDF1-7B167AFD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87a0e0debc_0_126:notes">
            <a:extLst>
              <a:ext uri="{FF2B5EF4-FFF2-40B4-BE49-F238E27FC236}">
                <a16:creationId xmlns:a16="http://schemas.microsoft.com/office/drawing/2014/main" id="{561F588A-9511-2085-4EC3-1FE75907B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1155" y="1680002"/>
            <a:ext cx="2809240" cy="1374604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833" name="Google Shape;833;g387a0e0debc_0_126:notes">
            <a:extLst>
              <a:ext uri="{FF2B5EF4-FFF2-40B4-BE49-F238E27FC236}">
                <a16:creationId xmlns:a16="http://schemas.microsoft.com/office/drawing/2014/main" id="{851C4345-A93E-7914-177A-BB3987C0A5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436563"/>
            <a:ext cx="2095500" cy="117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637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4ECA-11AD-15CE-79E9-2DF3E5432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5332C-1121-B38E-4EBA-A36939DBA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08063" y="41275"/>
            <a:ext cx="1771650" cy="9969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4DEAA-2D6C-EBD6-C96A-2832E8726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39191" tIns="19596" rIns="39191" bIns="19596"/>
          <a:lstStyle/>
          <a:p>
            <a:endParaRPr lang="en-US"/>
          </a:p>
          <a:p>
            <a:r>
              <a:rPr lang="en-US"/>
              <a:t>Next on our agenda, we’d like to welcome our representative to the Long-Range Comprehensive Facilities Master Plan Taskforce. As many of you know, this taskforce plays a key role in shaping the future of our district’s facilities — ensuring they are aligned with projected enrollment, instructional needs, safety standards, and long-term community use."</a:t>
            </a:r>
          </a:p>
          <a:p>
            <a:endParaRPr lang="en-US"/>
          </a:p>
          <a:p>
            <a:r>
              <a:rPr lang="en-US"/>
              <a:t>Over the summer, the taskforce has been hard at work reviewing data, exploring options, and engaging in important planning conversations. </a:t>
            </a:r>
            <a:r>
              <a:rPr lang="en-US">
                <a:solidFill>
                  <a:srgbClr val="0070C0"/>
                </a:solidFill>
              </a:rPr>
              <a:t>[Name of Representative]</a:t>
            </a:r>
            <a:r>
              <a:rPr lang="en-US"/>
              <a:t> will share an update on what’s been done so far, any key decisions or recommendations that have been made, and what’s ahead — including opportunities for the public to provide input.</a:t>
            </a:r>
          </a:p>
          <a:p>
            <a:endParaRPr lang="en-US"/>
          </a:p>
          <a:p>
            <a:r>
              <a:rPr lang="en-US" i="1">
                <a:solidFill>
                  <a:srgbClr val="0070C0"/>
                </a:solidFill>
              </a:rPr>
              <a:t>[Allow the FMP representative to provide an update and answers questions.  After this is concluded:]</a:t>
            </a:r>
            <a:endParaRPr lang="en-US">
              <a:solidFill>
                <a:srgbClr val="0070C0"/>
              </a:solidFill>
            </a:endParaRPr>
          </a:p>
          <a:p>
            <a:endParaRPr lang="en-US"/>
          </a:p>
          <a:p>
            <a:r>
              <a:rPr lang="en-US"/>
              <a:t>Thank you </a:t>
            </a:r>
            <a:r>
              <a:rPr lang="en-US">
                <a:solidFill>
                  <a:srgbClr val="0070C0"/>
                </a:solidFill>
              </a:rPr>
              <a:t>[Name of Representative]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A report will be presented to the Board at its August 11 meeting, and the options will become public the week of August 18. </a:t>
            </a:r>
          </a:p>
          <a:p>
            <a:endParaRPr lang="en-US"/>
          </a:p>
          <a:p>
            <a:r>
              <a:rPr lang="en-US"/>
              <a:t>There are several upcoming public meetings where you can learn more and share your thoughts. The next public  meetings are scheduled for: August 25, October 20, and November 10</a:t>
            </a:r>
          </a:p>
          <a:p>
            <a:endParaRPr lang="en-US"/>
          </a:p>
          <a:p>
            <a:r>
              <a:rPr lang="en-US"/>
              <a:t>On each date, there will be a virtual meeting at noon and an in-person meeting at the Central Office at 6PM.</a:t>
            </a:r>
          </a:p>
          <a:p>
            <a:r>
              <a:rPr lang="en-US"/>
              <a:t>   </a:t>
            </a:r>
          </a:p>
          <a:p>
            <a:r>
              <a:rPr lang="en-US"/>
              <a:t>I strongly encourage you all to attend these meetings. This is a critical time for public input, and your voice is essential.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EC48C-FFF5-FA82-95AA-1BAC56710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lIns="39191" tIns="19596" rIns="39191" bIns="1959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AD6E2-5CF6-4D83-A048-1577DD4C32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2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731a0e1d96_0_12:notes"/>
          <p:cNvSpPr txBox="1">
            <a:spLocks noGrp="1"/>
          </p:cNvSpPr>
          <p:nvPr>
            <p:ph type="body" idx="1"/>
          </p:nvPr>
        </p:nvSpPr>
        <p:spPr>
          <a:xfrm>
            <a:off x="351155" y="1680002"/>
            <a:ext cx="2809240" cy="1374604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607" name="Google Shape;607;g3731a0e1d9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436563"/>
            <a:ext cx="2095500" cy="117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80b0afa6c0_0_136:notes"/>
          <p:cNvSpPr txBox="1">
            <a:spLocks noGrp="1"/>
          </p:cNvSpPr>
          <p:nvPr>
            <p:ph type="body" idx="1"/>
          </p:nvPr>
        </p:nvSpPr>
        <p:spPr>
          <a:xfrm>
            <a:off x="351155" y="1658183"/>
            <a:ext cx="2809240" cy="1570911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618" name="Google Shape;618;g380b0afa6c0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261938"/>
            <a:ext cx="2327275" cy="1309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8404525b78_0_0:notes"/>
          <p:cNvSpPr txBox="1">
            <a:spLocks noGrp="1"/>
          </p:cNvSpPr>
          <p:nvPr>
            <p:ph type="body" idx="1"/>
          </p:nvPr>
        </p:nvSpPr>
        <p:spPr>
          <a:xfrm>
            <a:off x="351155" y="1658183"/>
            <a:ext cx="2809240" cy="1570911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628" name="Google Shape;628;g38404525b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261938"/>
            <a:ext cx="2327275" cy="1309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87a0e0debc_5_34:notes"/>
          <p:cNvSpPr txBox="1">
            <a:spLocks noGrp="1"/>
          </p:cNvSpPr>
          <p:nvPr>
            <p:ph type="body" idx="1"/>
          </p:nvPr>
        </p:nvSpPr>
        <p:spPr>
          <a:xfrm>
            <a:off x="351155" y="1680002"/>
            <a:ext cx="2809240" cy="1374604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722" name="Google Shape;722;g387a0e0debc_5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436563"/>
            <a:ext cx="2095500" cy="117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80b0afa6c0_0_279:notes"/>
          <p:cNvSpPr txBox="1">
            <a:spLocks noGrp="1"/>
          </p:cNvSpPr>
          <p:nvPr>
            <p:ph type="body" idx="1"/>
          </p:nvPr>
        </p:nvSpPr>
        <p:spPr>
          <a:xfrm>
            <a:off x="351155" y="1680002"/>
            <a:ext cx="2809240" cy="1374604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655" name="Google Shape;655;g380b0afa6c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436563"/>
            <a:ext cx="2095500" cy="117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837754efa7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261938"/>
            <a:ext cx="2327275" cy="1309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837754efa7_0_524:notes"/>
          <p:cNvSpPr txBox="1">
            <a:spLocks noGrp="1"/>
          </p:cNvSpPr>
          <p:nvPr>
            <p:ph type="body" idx="1"/>
          </p:nvPr>
        </p:nvSpPr>
        <p:spPr>
          <a:xfrm>
            <a:off x="351155" y="1658183"/>
            <a:ext cx="2809240" cy="1570911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80b0afa6c0_0_630:notes"/>
          <p:cNvSpPr txBox="1">
            <a:spLocks noGrp="1"/>
          </p:cNvSpPr>
          <p:nvPr>
            <p:ph type="body" idx="1"/>
          </p:nvPr>
        </p:nvSpPr>
        <p:spPr>
          <a:xfrm>
            <a:off x="351155" y="1658183"/>
            <a:ext cx="2809240" cy="1570911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738" name="Google Shape;738;g380b0afa6c0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261938"/>
            <a:ext cx="2327275" cy="1309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87a0e0debc_0_0:notes"/>
          <p:cNvSpPr txBox="1">
            <a:spLocks noGrp="1"/>
          </p:cNvSpPr>
          <p:nvPr>
            <p:ph type="body" idx="1"/>
          </p:nvPr>
        </p:nvSpPr>
        <p:spPr>
          <a:xfrm>
            <a:off x="351155" y="1658183"/>
            <a:ext cx="2809240" cy="1570911"/>
          </a:xfrm>
          <a:prstGeom prst="rect">
            <a:avLst/>
          </a:prstGeom>
        </p:spPr>
        <p:txBody>
          <a:bodyPr spcFirstLastPara="1" wrap="square" lIns="39185" tIns="39185" rIns="39185" bIns="39185" anchor="t" anchorCtr="0">
            <a:noAutofit/>
          </a:bodyPr>
          <a:lstStyle/>
          <a:p>
            <a:endParaRPr/>
          </a:p>
        </p:txBody>
      </p:sp>
      <p:sp>
        <p:nvSpPr>
          <p:cNvPr id="762" name="Google Shape;762;g387a0e0de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261938"/>
            <a:ext cx="2327275" cy="1309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C8DC62-B07C-A106-56F5-E46BCE82511B}"/>
              </a:ext>
            </a:extLst>
          </p:cNvPr>
          <p:cNvSpPr/>
          <p:nvPr userDrawn="1"/>
        </p:nvSpPr>
        <p:spPr>
          <a:xfrm>
            <a:off x="-37650" y="6119113"/>
            <a:ext cx="11353800" cy="586740"/>
          </a:xfrm>
          <a:prstGeom prst="rect">
            <a:avLst/>
          </a:prstGeom>
          <a:solidFill>
            <a:srgbClr val="D803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1DA98B-FB91-BA8B-375E-B8BCAC877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300" y="3747596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990BC-E1FB-1E12-2D3B-5E5E45332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23919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CEFE36BA-005F-45D9-956D-ECCB4BFE70D6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662EB-E09E-0820-9E64-840A40C17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0470" y="623919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ed and white brush stroke&#10;&#10;AI-generated content may be incorrect.">
            <a:extLst>
              <a:ext uri="{FF2B5EF4-FFF2-40B4-BE49-F238E27FC236}">
                <a16:creationId xmlns:a16="http://schemas.microsoft.com/office/drawing/2014/main" id="{50D82DA2-3060-D510-5140-7D5DAD511E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29" y="5625274"/>
            <a:ext cx="739554" cy="12070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AA797F-FEB9-ED27-76FA-1A8D5C8591B6}"/>
              </a:ext>
            </a:extLst>
          </p:cNvPr>
          <p:cNvCxnSpPr>
            <a:cxnSpLocks/>
          </p:cNvCxnSpPr>
          <p:nvPr userDrawn="1"/>
        </p:nvCxnSpPr>
        <p:spPr>
          <a:xfrm>
            <a:off x="876300" y="3609228"/>
            <a:ext cx="1043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29F1F6-1EA8-1C8A-5F07-07C37405602D}"/>
              </a:ext>
            </a:extLst>
          </p:cNvPr>
          <p:cNvCxnSpPr>
            <a:cxnSpLocks/>
          </p:cNvCxnSpPr>
          <p:nvPr userDrawn="1"/>
        </p:nvCxnSpPr>
        <p:spPr>
          <a:xfrm>
            <a:off x="784270" y="974580"/>
            <a:ext cx="1043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11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CC70-F217-14DB-4EA5-669E2D48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9B5CA-5069-86C0-8F73-94315BB5D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581E7-E0D6-9B2C-F890-96156BA64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F0BD-D977-38F8-EB30-E805CC37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ADC3A342-47F4-4200-B973-ED1EBEEE85A4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FF578-589D-5A4F-B9DE-042224CE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9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6946-DFB2-F123-F48B-D9CB8AE6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33508-B16E-5A04-6AB5-0FE1223E2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8596B-6C3D-C43E-CFDC-B9CF73306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6CBC2-314E-0C44-CB66-682DD97B4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0631C4F0-CB10-40D9-B0DE-2690D043D9F7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F717D-53B9-74D7-120F-DB5961EC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1A414-D2B3-1F21-D849-921E1B2FB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67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B8D1-F226-8422-6A61-592F032F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5E763-D08A-102F-B5CB-A50F22EEA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4C4-95F2-41F9-FDB3-5B2DEBF6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300422D-9BF7-48B1-931D-32731982B991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F7ADF-77E8-0A18-BCC5-67D70180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24604-D649-EFD1-206E-FD31E017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1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1DB1A-AADF-3269-0ECD-385ACE88E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28534-6F1E-37B9-8D7B-9B94F35D4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3BCDE-AFBA-3691-A4F9-9493F1B8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34555DD6-E615-4185-B3BD-D78064D3568E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BB02B-4CBE-D4EF-F6C2-1FE132E0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83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C781AA-C6F0-87F1-A82B-2BE6DA3DC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7890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20941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D3AAA3-44A1-8B6D-94F9-FB93B00CAA7F}"/>
              </a:ext>
            </a:extLst>
          </p:cNvPr>
          <p:cNvCxnSpPr>
            <a:cxnSpLocks/>
          </p:cNvCxnSpPr>
          <p:nvPr userDrawn="1"/>
        </p:nvCxnSpPr>
        <p:spPr>
          <a:xfrm>
            <a:off x="467360" y="0"/>
            <a:ext cx="0" cy="7040880"/>
          </a:xfrm>
          <a:prstGeom prst="line">
            <a:avLst/>
          </a:prstGeom>
          <a:ln w="476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A6D9C4C8-7F24-DA82-6A2A-41987EF39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357" y="5617459"/>
            <a:ext cx="56477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70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255520" cy="365125"/>
          </a:xfrm>
        </p:spPr>
        <p:txBody>
          <a:bodyPr/>
          <a:lstStyle/>
          <a:p>
            <a:pPr algn="l"/>
            <a:fld id="{1C7FF5D6-79FA-428D-8C29-1240D4143EBE}" type="slidenum">
              <a:rPr lang="en-US" smtClean="0"/>
              <a:pPr algn="l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37001F-9E6E-EFD8-3431-F8D37E7B183C}"/>
              </a:ext>
            </a:extLst>
          </p:cNvPr>
          <p:cNvCxnSpPr>
            <a:cxnSpLocks/>
          </p:cNvCxnSpPr>
          <p:nvPr userDrawn="1"/>
        </p:nvCxnSpPr>
        <p:spPr>
          <a:xfrm>
            <a:off x="467360" y="0"/>
            <a:ext cx="0" cy="6858000"/>
          </a:xfrm>
          <a:prstGeom prst="line">
            <a:avLst/>
          </a:prstGeom>
          <a:ln w="476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logo with a red and blue design&#10;&#10;AI-generated content may be incorrect.">
            <a:extLst>
              <a:ext uri="{FF2B5EF4-FFF2-40B4-BE49-F238E27FC236}">
                <a16:creationId xmlns:a16="http://schemas.microsoft.com/office/drawing/2014/main" id="{F0A160FA-4290-9762-9571-67D0A568F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639" y="6155785"/>
            <a:ext cx="1371600" cy="5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63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F82FA92-501B-5A05-E15F-2FB9BCEBE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990" y="434225"/>
            <a:ext cx="9524998" cy="149962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63EEE0-BE31-122C-586C-8BA8D90371E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6257366" cy="391491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0"/>
            </a:lvl1pPr>
            <a:lvl2pPr marL="228600">
              <a:spcBef>
                <a:spcPts val="0"/>
              </a:spcBef>
              <a:spcAft>
                <a:spcPts val="1200"/>
              </a:spcAft>
              <a:defRPr sz="2000" b="0"/>
            </a:lvl2pPr>
            <a:lvl3pPr marL="685800">
              <a:spcBef>
                <a:spcPts val="0"/>
              </a:spcBef>
              <a:spcAft>
                <a:spcPts val="1200"/>
              </a:spcAft>
              <a:defRPr sz="1800" b="0"/>
            </a:lvl3pPr>
            <a:lvl4pPr marL="914400">
              <a:spcBef>
                <a:spcPts val="0"/>
              </a:spcBef>
              <a:spcAft>
                <a:spcPts val="1200"/>
              </a:spcAft>
              <a:defRPr sz="1600" b="0"/>
            </a:lvl4pPr>
            <a:lvl5pPr marL="1143000">
              <a:spcBef>
                <a:spcPts val="0"/>
              </a:spcBef>
              <a:spcAft>
                <a:spcPts val="1200"/>
              </a:spcAft>
              <a:defRPr sz="1600" b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2C157D5-2C68-BA6A-033B-A4CC016CA6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7475" y="2018119"/>
            <a:ext cx="2449514" cy="393191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1"/>
            </a:lvl1pPr>
            <a:lvl2pPr marL="411480">
              <a:spcBef>
                <a:spcPts val="0"/>
              </a:spcBef>
              <a:spcAft>
                <a:spcPts val="1200"/>
              </a:spcAft>
              <a:defRPr sz="1800" b="1"/>
            </a:lvl2pPr>
            <a:lvl3pPr marL="502920">
              <a:spcBef>
                <a:spcPts val="0"/>
              </a:spcBef>
              <a:spcAft>
                <a:spcPts val="1200"/>
              </a:spcAft>
              <a:defRPr sz="1600" b="1"/>
            </a:lvl3pPr>
            <a:lvl4pPr marL="594360">
              <a:spcBef>
                <a:spcPts val="0"/>
              </a:spcBef>
              <a:spcAft>
                <a:spcPts val="1200"/>
              </a:spcAft>
              <a:defRPr sz="1400" b="1"/>
            </a:lvl4pPr>
            <a:lvl5pPr marL="685800">
              <a:spcBef>
                <a:spcPts val="0"/>
              </a:spcBef>
              <a:spcAft>
                <a:spcPts val="1200"/>
              </a:spcAft>
              <a:defRPr sz="1400" b="1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logo with a red and blue letter&#10;&#10;AI-generated content may be incorrect.">
            <a:extLst>
              <a:ext uri="{FF2B5EF4-FFF2-40B4-BE49-F238E27FC236}">
                <a16:creationId xmlns:a16="http://schemas.microsoft.com/office/drawing/2014/main" id="{75069803-7268-CBC9-406A-6718B906B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12485"/>
            <a:ext cx="56477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F82FA92-501B-5A05-E15F-2FB9BCEBE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990" y="434225"/>
            <a:ext cx="9524998" cy="149962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63EEE0-BE31-122C-586C-8BA8D90371E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6257366" cy="391491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0"/>
            </a:lvl1pPr>
            <a:lvl2pPr marL="228600">
              <a:spcBef>
                <a:spcPts val="0"/>
              </a:spcBef>
              <a:spcAft>
                <a:spcPts val="1200"/>
              </a:spcAft>
              <a:defRPr sz="2000" b="0"/>
            </a:lvl2pPr>
            <a:lvl3pPr marL="685800">
              <a:spcBef>
                <a:spcPts val="0"/>
              </a:spcBef>
              <a:spcAft>
                <a:spcPts val="1200"/>
              </a:spcAft>
              <a:defRPr sz="1800" b="0"/>
            </a:lvl3pPr>
            <a:lvl4pPr marL="914400">
              <a:spcBef>
                <a:spcPts val="0"/>
              </a:spcBef>
              <a:spcAft>
                <a:spcPts val="1200"/>
              </a:spcAft>
              <a:defRPr sz="1600" b="0"/>
            </a:lvl4pPr>
            <a:lvl5pPr marL="1143000">
              <a:spcBef>
                <a:spcPts val="0"/>
              </a:spcBef>
              <a:spcAft>
                <a:spcPts val="1200"/>
              </a:spcAft>
              <a:defRPr sz="1600" b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2C157D5-2C68-BA6A-033B-A4CC016CA6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7475" y="2018119"/>
            <a:ext cx="2449514" cy="393191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1"/>
            </a:lvl1pPr>
            <a:lvl2pPr marL="411480">
              <a:spcBef>
                <a:spcPts val="0"/>
              </a:spcBef>
              <a:spcAft>
                <a:spcPts val="1200"/>
              </a:spcAft>
              <a:defRPr sz="1800" b="1"/>
            </a:lvl2pPr>
            <a:lvl3pPr marL="502920">
              <a:spcBef>
                <a:spcPts val="0"/>
              </a:spcBef>
              <a:spcAft>
                <a:spcPts val="1200"/>
              </a:spcAft>
              <a:defRPr sz="1600" b="1"/>
            </a:lvl3pPr>
            <a:lvl4pPr marL="594360">
              <a:spcBef>
                <a:spcPts val="0"/>
              </a:spcBef>
              <a:spcAft>
                <a:spcPts val="1200"/>
              </a:spcAft>
              <a:defRPr sz="1400" b="1"/>
            </a:lvl4pPr>
            <a:lvl5pPr marL="685800">
              <a:spcBef>
                <a:spcPts val="0"/>
              </a:spcBef>
              <a:spcAft>
                <a:spcPts val="1200"/>
              </a:spcAft>
              <a:defRPr sz="1400" b="1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logo with a red and blue letter&#10;&#10;AI-generated content may be incorrect.">
            <a:extLst>
              <a:ext uri="{FF2B5EF4-FFF2-40B4-BE49-F238E27FC236}">
                <a16:creationId xmlns:a16="http://schemas.microsoft.com/office/drawing/2014/main" id="{25A172DC-4BB3-FC70-6B3B-BF59B60D3F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12485"/>
            <a:ext cx="56477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5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7669DC-4C7F-9B50-FCC0-F2AF5B2A9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545" y="584477"/>
            <a:ext cx="10354052" cy="120976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BEF581C2-7562-2E21-E6DD-20AEFC43AA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23545" y="2066825"/>
            <a:ext cx="10354052" cy="393192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logo with a red and blue design&#10;&#10;AI-generated content may be incorrect.">
            <a:extLst>
              <a:ext uri="{FF2B5EF4-FFF2-40B4-BE49-F238E27FC236}">
                <a16:creationId xmlns:a16="http://schemas.microsoft.com/office/drawing/2014/main" id="{C0D4A5A2-FEF2-469C-D312-A0191D27A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85" y="5998745"/>
            <a:ext cx="1600200" cy="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38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94527-2595-65EB-4753-751540B05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3A500-6B91-642F-386B-281705CD5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B08776-3516-4B4B-B943-96154341085F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9057B-ED94-7C20-2642-3D84E33F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73E36F-DA2C-7C06-3E16-3F67CC9A7F19}"/>
              </a:ext>
            </a:extLst>
          </p:cNvPr>
          <p:cNvSpPr/>
          <p:nvPr userDrawn="1"/>
        </p:nvSpPr>
        <p:spPr>
          <a:xfrm>
            <a:off x="6869430" y="2112219"/>
            <a:ext cx="4446270" cy="1091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EB4ED0-C5DE-A4AB-5D51-715ADD62307D}"/>
              </a:ext>
            </a:extLst>
          </p:cNvPr>
          <p:cNvSpPr txBox="1"/>
          <p:nvPr userDrawn="1"/>
        </p:nvSpPr>
        <p:spPr>
          <a:xfrm>
            <a:off x="7115890" y="2504164"/>
            <a:ext cx="1223412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j-lt"/>
                <a:ea typeface="Sawarabi Mincho" panose="02000600000000000000" pitchFamily="2" charset="-128"/>
                <a:cs typeface="Akshar" pitchFamily="2" charset="0"/>
              </a:rPr>
              <a:t>01. Content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9497FF-77EE-EE2C-AE24-BD332FC01C65}"/>
              </a:ext>
            </a:extLst>
          </p:cNvPr>
          <p:cNvSpPr/>
          <p:nvPr userDrawn="1"/>
        </p:nvSpPr>
        <p:spPr>
          <a:xfrm>
            <a:off x="9245520" y="2417634"/>
            <a:ext cx="1823720" cy="48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Arcu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risus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quis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varius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quam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quisque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id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diam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velolutpat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E7A894-314E-73EA-738F-9F70DB4276FF}"/>
              </a:ext>
            </a:extLst>
          </p:cNvPr>
          <p:cNvSpPr/>
          <p:nvPr userDrawn="1"/>
        </p:nvSpPr>
        <p:spPr>
          <a:xfrm>
            <a:off x="6869430" y="3383216"/>
            <a:ext cx="4446270" cy="1091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A2D1D0-3DB9-C980-3B08-62C75FD4780F}"/>
              </a:ext>
            </a:extLst>
          </p:cNvPr>
          <p:cNvSpPr txBox="1"/>
          <p:nvPr userDrawn="1"/>
        </p:nvSpPr>
        <p:spPr>
          <a:xfrm>
            <a:off x="7115890" y="3775161"/>
            <a:ext cx="1223412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j-lt"/>
                <a:ea typeface="Sawarabi Mincho" panose="02000600000000000000" pitchFamily="2" charset="-128"/>
                <a:cs typeface="Akshar" pitchFamily="2" charset="0"/>
              </a:rPr>
              <a:t>02. Content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BA7669-382E-EDE0-B5E1-BAE076A0BBCF}"/>
              </a:ext>
            </a:extLst>
          </p:cNvPr>
          <p:cNvSpPr/>
          <p:nvPr userDrawn="1"/>
        </p:nvSpPr>
        <p:spPr>
          <a:xfrm>
            <a:off x="9245520" y="3688631"/>
            <a:ext cx="1823720" cy="48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Arcu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risus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quis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varius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quam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quisque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id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diam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velolutpat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D6C1CB-3CD7-5FB1-76FA-59BC0CDFC280}"/>
              </a:ext>
            </a:extLst>
          </p:cNvPr>
          <p:cNvSpPr/>
          <p:nvPr userDrawn="1"/>
        </p:nvSpPr>
        <p:spPr>
          <a:xfrm>
            <a:off x="6869430" y="4654214"/>
            <a:ext cx="4446270" cy="1091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077337-C48E-122B-8557-420A31246B4F}"/>
              </a:ext>
            </a:extLst>
          </p:cNvPr>
          <p:cNvSpPr txBox="1"/>
          <p:nvPr userDrawn="1"/>
        </p:nvSpPr>
        <p:spPr>
          <a:xfrm>
            <a:off x="7115890" y="5046159"/>
            <a:ext cx="1223412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j-lt"/>
                <a:ea typeface="Sawarabi Mincho" panose="02000600000000000000" pitchFamily="2" charset="-128"/>
                <a:cs typeface="Akshar" pitchFamily="2" charset="0"/>
              </a:rPr>
              <a:t>03. Content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B738C9-ABCA-33F4-72E1-7D253C2193F9}"/>
              </a:ext>
            </a:extLst>
          </p:cNvPr>
          <p:cNvSpPr/>
          <p:nvPr userDrawn="1"/>
        </p:nvSpPr>
        <p:spPr>
          <a:xfrm>
            <a:off x="9245520" y="4959629"/>
            <a:ext cx="1823720" cy="48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Arcu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risus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quis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varius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quam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quisque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id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diam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100" err="1">
                <a:latin typeface="+mj-lt"/>
                <a:ea typeface="Inter" panose="02000503000000020004" pitchFamily="2" charset="0"/>
                <a:cs typeface="Akshar" pitchFamily="2" charset="0"/>
              </a:rPr>
              <a:t>velolutpat</a:t>
            </a:r>
            <a:r>
              <a:rPr lang="en-ID" sz="1100">
                <a:latin typeface="+mj-lt"/>
                <a:ea typeface="Inter" panose="02000503000000020004" pitchFamily="2" charset="0"/>
                <a:cs typeface="Akshar" pitchFamily="2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70B4FC-45F0-A251-B361-704FF57B9784}"/>
              </a:ext>
            </a:extLst>
          </p:cNvPr>
          <p:cNvSpPr/>
          <p:nvPr userDrawn="1"/>
        </p:nvSpPr>
        <p:spPr>
          <a:xfrm>
            <a:off x="876300" y="2634717"/>
            <a:ext cx="4251960" cy="8015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Laoreet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suspendisse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interdum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consectetur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libero id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faucibus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nisl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tincidunt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.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Arcu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risus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quis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varius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quam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quisque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id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diam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vel.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Volutpat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consequat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mauris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nunc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</a:t>
            </a:r>
            <a:r>
              <a:rPr lang="en-ID" sz="1200" err="1">
                <a:latin typeface="+mj-lt"/>
                <a:ea typeface="Inter" panose="02000503000000020004" pitchFamily="2" charset="0"/>
                <a:cs typeface="Akshar" pitchFamily="2" charset="0"/>
              </a:rPr>
              <a:t>congue</a:t>
            </a:r>
            <a:r>
              <a:rPr lang="en-ID" sz="1200">
                <a:latin typeface="+mj-lt"/>
                <a:ea typeface="Inter" panose="02000503000000020004" pitchFamily="2" charset="0"/>
                <a:cs typeface="Akshar" pitchFamily="2" charset="0"/>
              </a:rPr>
              <a:t> nisi vitae.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732F50-0C26-0A8C-BD2F-F564A17C4E3C}"/>
              </a:ext>
            </a:extLst>
          </p:cNvPr>
          <p:cNvSpPr txBox="1"/>
          <p:nvPr userDrawn="1"/>
        </p:nvSpPr>
        <p:spPr>
          <a:xfrm>
            <a:off x="1142579" y="4790957"/>
            <a:ext cx="98001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latin typeface="+mj-lt"/>
                <a:ea typeface="Sawarabi Mincho" panose="02000600000000000000" pitchFamily="2" charset="-128"/>
                <a:cs typeface="Akshar" pitchFamily="2" charset="0"/>
              </a:rPr>
              <a:t>0.3 Content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B760C5-2064-206E-2340-CC25C3EAC96B}"/>
              </a:ext>
            </a:extLst>
          </p:cNvPr>
          <p:cNvCxnSpPr>
            <a:cxnSpLocks/>
          </p:cNvCxnSpPr>
          <p:nvPr userDrawn="1"/>
        </p:nvCxnSpPr>
        <p:spPr>
          <a:xfrm>
            <a:off x="876300" y="5181600"/>
            <a:ext cx="15125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CCC4CA8-3E7B-0B0A-0F8F-0403A6D056F4}"/>
              </a:ext>
            </a:extLst>
          </p:cNvPr>
          <p:cNvCxnSpPr>
            <a:cxnSpLocks/>
          </p:cNvCxnSpPr>
          <p:nvPr userDrawn="1"/>
        </p:nvCxnSpPr>
        <p:spPr>
          <a:xfrm>
            <a:off x="876300" y="4646535"/>
            <a:ext cx="15125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572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7669DC-4C7F-9B50-FCC0-F2AF5B2A9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545" y="584477"/>
            <a:ext cx="10354052" cy="120976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98C714-AC6C-8F33-F034-05FE8082B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1" y="2101623"/>
            <a:ext cx="5181600" cy="3613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BA1D91B-C96C-86F8-AE00-33607C455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3715" y="2101622"/>
            <a:ext cx="5181600" cy="3613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3F9B82-99DE-B05D-A7F3-9B62FD2F01E8}"/>
              </a:ext>
            </a:extLst>
          </p:cNvPr>
          <p:cNvCxnSpPr>
            <a:cxnSpLocks/>
          </p:cNvCxnSpPr>
          <p:nvPr userDrawn="1"/>
        </p:nvCxnSpPr>
        <p:spPr>
          <a:xfrm>
            <a:off x="0" y="6038320"/>
            <a:ext cx="101132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with a red and blue design&#10;&#10;AI-generated content may be incorrect.">
            <a:extLst>
              <a:ext uri="{FF2B5EF4-FFF2-40B4-BE49-F238E27FC236}">
                <a16:creationId xmlns:a16="http://schemas.microsoft.com/office/drawing/2014/main" id="{3D441DC5-5ECD-A872-6B7F-AADCD4B3B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85" y="5998745"/>
            <a:ext cx="1600200" cy="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91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8DFE681-710B-6FE5-B8E0-3BC9DB9F1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10363201" cy="16296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E383D3-6A16-1891-FF52-470B26B9404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499270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4B5EB04-CA6E-7417-56DF-A55B21E94B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4891" y="2022250"/>
            <a:ext cx="499270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558BAA-B592-E6A1-E947-1855E0C59F8D}"/>
              </a:ext>
            </a:extLst>
          </p:cNvPr>
          <p:cNvCxnSpPr>
            <a:cxnSpLocks/>
          </p:cNvCxnSpPr>
          <p:nvPr userDrawn="1"/>
        </p:nvCxnSpPr>
        <p:spPr>
          <a:xfrm>
            <a:off x="0" y="6038320"/>
            <a:ext cx="101132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ogo with a red and blue design&#10;&#10;AI-generated content may be incorrect.">
            <a:extLst>
              <a:ext uri="{FF2B5EF4-FFF2-40B4-BE49-F238E27FC236}">
                <a16:creationId xmlns:a16="http://schemas.microsoft.com/office/drawing/2014/main" id="{AFC77A42-63AB-5192-CEAD-3719CE6F5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85" y="5998745"/>
            <a:ext cx="1600200" cy="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78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4996-9779-1D0F-B5C6-7FE85FFF1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9760" y="1828800"/>
            <a:ext cx="9880600" cy="3200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B97173-A601-1D66-1651-4FE0D76A0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54" t="1728"/>
          <a:stretch/>
        </p:blipFill>
        <p:spPr>
          <a:xfrm>
            <a:off x="-1" y="0"/>
            <a:ext cx="8264995" cy="5320146"/>
          </a:xfrm>
          <a:prstGeom prst="rect">
            <a:avLst/>
          </a:prstGeom>
        </p:spPr>
      </p:pic>
      <p:pic>
        <p:nvPicPr>
          <p:cNvPr id="5" name="Picture 4" descr="A logo with a red and blue design&#10;&#10;AI-generated content may be incorrect.">
            <a:extLst>
              <a:ext uri="{FF2B5EF4-FFF2-40B4-BE49-F238E27FC236}">
                <a16:creationId xmlns:a16="http://schemas.microsoft.com/office/drawing/2014/main" id="{629E1152-F6A6-A1B4-AB1F-C17F367DE1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7" y="5925310"/>
            <a:ext cx="1600200" cy="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07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righ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E7BF4D0-D641-9859-157D-B9094EF3D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385" y="446313"/>
            <a:ext cx="5179615" cy="144874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section header title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115AE488-757F-4C5A-7733-85C1D1EA98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5181600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0"/>
            </a:lvl1pPr>
            <a:lvl2pPr>
              <a:spcBef>
                <a:spcPts val="0"/>
              </a:spcBef>
              <a:spcAft>
                <a:spcPts val="1200"/>
              </a:spcAft>
              <a:defRPr sz="1800" b="0"/>
            </a:lvl2pPr>
            <a:lvl3pPr>
              <a:spcBef>
                <a:spcPts val="0"/>
              </a:spcBef>
              <a:spcAft>
                <a:spcPts val="1200"/>
              </a:spcAft>
              <a:defRPr sz="1600" b="0"/>
            </a:lvl3pPr>
            <a:lvl4pPr>
              <a:spcBef>
                <a:spcPts val="0"/>
              </a:spcBef>
              <a:spcAft>
                <a:spcPts val="1200"/>
              </a:spcAft>
              <a:defRPr sz="1400" b="0"/>
            </a:lvl4pPr>
            <a:lvl5pPr>
              <a:spcBef>
                <a:spcPts val="0"/>
              </a:spcBef>
              <a:spcAft>
                <a:spcPts val="1200"/>
              </a:spcAft>
              <a:defRPr sz="1400" b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0320" y="6475279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DD264F-42B5-DBB0-9839-DB4C6827E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76950" y="0"/>
            <a:ext cx="6115050" cy="6868886"/>
          </a:xfrm>
          <a:custGeom>
            <a:avLst/>
            <a:gdLst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2024742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3603171 h 6858000"/>
              <a:gd name="connsiteX3" fmla="*/ 6115050 w 6115050"/>
              <a:gd name="connsiteY3" fmla="*/ 6858000 h 6858000"/>
              <a:gd name="connsiteX4" fmla="*/ 0 w 6115050"/>
              <a:gd name="connsiteY4" fmla="*/ 6858000 h 6858000"/>
              <a:gd name="connsiteX5" fmla="*/ 2024742 w 6115050"/>
              <a:gd name="connsiteY5" fmla="*/ 0 h 6858000"/>
              <a:gd name="connsiteX0" fmla="*/ 2024742 w 6115050"/>
              <a:gd name="connsiteY0" fmla="*/ 0 h 6868886"/>
              <a:gd name="connsiteX1" fmla="*/ 6115050 w 6115050"/>
              <a:gd name="connsiteY1" fmla="*/ 0 h 6868886"/>
              <a:gd name="connsiteX2" fmla="*/ 6115050 w 6115050"/>
              <a:gd name="connsiteY2" fmla="*/ 3603171 h 6868886"/>
              <a:gd name="connsiteX3" fmla="*/ 5157107 w 6115050"/>
              <a:gd name="connsiteY3" fmla="*/ 6868886 h 6868886"/>
              <a:gd name="connsiteX4" fmla="*/ 0 w 6115050"/>
              <a:gd name="connsiteY4" fmla="*/ 6858000 h 6868886"/>
              <a:gd name="connsiteX5" fmla="*/ 2024742 w 6115050"/>
              <a:gd name="connsiteY5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5050" h="6868886">
                <a:moveTo>
                  <a:pt x="2024742" y="0"/>
                </a:moveTo>
                <a:lnTo>
                  <a:pt x="6115050" y="0"/>
                </a:lnTo>
                <a:lnTo>
                  <a:pt x="6115050" y="3603171"/>
                </a:lnTo>
                <a:lnTo>
                  <a:pt x="5157107" y="6868886"/>
                </a:lnTo>
                <a:lnTo>
                  <a:pt x="0" y="6858000"/>
                </a:lnTo>
                <a:lnTo>
                  <a:pt x="2024742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 descr="A logo with a red and blue design&#10;&#10;AI-generated content may be incorrect.">
            <a:extLst>
              <a:ext uri="{FF2B5EF4-FFF2-40B4-BE49-F238E27FC236}">
                <a16:creationId xmlns:a16="http://schemas.microsoft.com/office/drawing/2014/main" id="{1FC1D56E-BE51-3A61-B267-01B826D76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7" y="5925310"/>
            <a:ext cx="1600200" cy="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39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AEF0C-FA4B-8C23-0132-5529EC244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520" y="223519"/>
            <a:ext cx="5598160" cy="90424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3DD4867-9B0B-647C-1F78-5E50BF30F0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016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05384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053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F4D65D-965A-5E86-4D91-C72D1D03A8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38240" y="1429790"/>
            <a:ext cx="5598160" cy="45036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7824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5DE041D-A3BF-94FF-029C-719D4DADA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300" t="13815"/>
          <a:stretch/>
        </p:blipFill>
        <p:spPr>
          <a:xfrm>
            <a:off x="0" y="-1"/>
            <a:ext cx="4239206" cy="3776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E605D-0584-F71C-A97D-B672F13E3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14" y="1888095"/>
            <a:ext cx="5181600" cy="3368819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9AF635C-89E6-F6EF-FA6A-417A9A84BF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-10159"/>
            <a:ext cx="6116320" cy="6868160"/>
          </a:xfrm>
          <a:custGeom>
            <a:avLst/>
            <a:gdLst>
              <a:gd name="connsiteX0" fmla="*/ 0 w 6116320"/>
              <a:gd name="connsiteY0" fmla="*/ 0 h 6880225"/>
              <a:gd name="connsiteX1" fmla="*/ 6116320 w 6116320"/>
              <a:gd name="connsiteY1" fmla="*/ 0 h 6880225"/>
              <a:gd name="connsiteX2" fmla="*/ 6116320 w 6116320"/>
              <a:gd name="connsiteY2" fmla="*/ 6880225 h 6880225"/>
              <a:gd name="connsiteX3" fmla="*/ 0 w 6116320"/>
              <a:gd name="connsiteY3" fmla="*/ 6880225 h 6880225"/>
              <a:gd name="connsiteX4" fmla="*/ 0 w 6116320"/>
              <a:gd name="connsiteY4" fmla="*/ 0 h 6880225"/>
              <a:gd name="connsiteX0" fmla="*/ 0 w 6116320"/>
              <a:gd name="connsiteY0" fmla="*/ 0 h 6880225"/>
              <a:gd name="connsiteX1" fmla="*/ 6116320 w 6116320"/>
              <a:gd name="connsiteY1" fmla="*/ 0 h 6880225"/>
              <a:gd name="connsiteX2" fmla="*/ 6116320 w 6116320"/>
              <a:gd name="connsiteY2" fmla="*/ 6880225 h 6880225"/>
              <a:gd name="connsiteX3" fmla="*/ 2052320 w 6116320"/>
              <a:gd name="connsiteY3" fmla="*/ 6880225 h 6880225"/>
              <a:gd name="connsiteX4" fmla="*/ 0 w 611632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20" h="6880225">
                <a:moveTo>
                  <a:pt x="0" y="0"/>
                </a:moveTo>
                <a:lnTo>
                  <a:pt x="6116320" y="0"/>
                </a:lnTo>
                <a:lnTo>
                  <a:pt x="6116320" y="6880225"/>
                </a:lnTo>
                <a:lnTo>
                  <a:pt x="205232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7585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A3E8B6-2BD8-19E0-7F51-7A25EF836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753" y="1310262"/>
            <a:ext cx="10803179" cy="189159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Thank Your Audience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65E86D-5BA6-FC16-9B8D-2C8476AB9DF5}"/>
              </a:ext>
            </a:extLst>
          </p:cNvPr>
          <p:cNvCxnSpPr>
            <a:cxnSpLocks/>
          </p:cNvCxnSpPr>
          <p:nvPr userDrawn="1"/>
        </p:nvCxnSpPr>
        <p:spPr>
          <a:xfrm>
            <a:off x="1905000" y="3429000"/>
            <a:ext cx="9078685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B200B972-8B0A-443C-0F28-7F066D618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34" y="3794757"/>
            <a:ext cx="464921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7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>
            <a:spLocks noGrp="1"/>
          </p:cNvSpPr>
          <p:nvPr>
            <p:ph type="pic" idx="2"/>
          </p:nvPr>
        </p:nvSpPr>
        <p:spPr>
          <a:xfrm>
            <a:off x="0" y="-178905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39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2" name="Google Shape;332;p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3" name="Google Shape;33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14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19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80EB1-A382-D66B-A4DF-1E315C59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C33687BC-5273-4D2F-BD62-49CF3919834C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E19AD-675C-97B8-C761-8B50C446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8D41885-CE0F-A7E4-8055-C6B458430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112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"/>
          <p:cNvSpPr/>
          <p:nvPr/>
        </p:nvSpPr>
        <p:spPr>
          <a:xfrm>
            <a:off x="-37650" y="6119113"/>
            <a:ext cx="11353800" cy="586800"/>
          </a:xfrm>
          <a:prstGeom prst="rect">
            <a:avLst/>
          </a:prstGeom>
          <a:solidFill>
            <a:srgbClr val="D803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1"/>
          <p:cNvSpPr txBox="1">
            <a:spLocks noGrp="1"/>
          </p:cNvSpPr>
          <p:nvPr>
            <p:ph type="subTitle" idx="1"/>
          </p:nvPr>
        </p:nvSpPr>
        <p:spPr>
          <a:xfrm>
            <a:off x="876300" y="3747596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3" name="Google Shape;343;p51"/>
          <p:cNvSpPr txBox="1">
            <a:spLocks noGrp="1"/>
          </p:cNvSpPr>
          <p:nvPr>
            <p:ph type="dt" idx="10"/>
          </p:nvPr>
        </p:nvSpPr>
        <p:spPr>
          <a:xfrm>
            <a:off x="647700" y="623919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1"/>
          <p:cNvSpPr txBox="1">
            <a:spLocks noGrp="1"/>
          </p:cNvSpPr>
          <p:nvPr>
            <p:ph type="ftr" idx="11"/>
          </p:nvPr>
        </p:nvSpPr>
        <p:spPr>
          <a:xfrm>
            <a:off x="3878285" y="622877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sldNum" idx="12"/>
          </p:nvPr>
        </p:nvSpPr>
        <p:spPr>
          <a:xfrm>
            <a:off x="8480470" y="623919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6" name="Google Shape;346;p51"/>
          <p:cNvCxnSpPr/>
          <p:nvPr/>
        </p:nvCxnSpPr>
        <p:spPr>
          <a:xfrm>
            <a:off x="876300" y="3609228"/>
            <a:ext cx="104394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7" name="Google Shape;347;p51"/>
          <p:cNvCxnSpPr/>
          <p:nvPr/>
        </p:nvCxnSpPr>
        <p:spPr>
          <a:xfrm>
            <a:off x="784270" y="974580"/>
            <a:ext cx="104394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0472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52"/>
          <p:cNvSpPr/>
          <p:nvPr/>
        </p:nvSpPr>
        <p:spPr>
          <a:xfrm>
            <a:off x="6869430" y="2112219"/>
            <a:ext cx="4446300" cy="109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2"/>
          <p:cNvSpPr txBox="1"/>
          <p:nvPr/>
        </p:nvSpPr>
        <p:spPr>
          <a:xfrm>
            <a:off x="7115890" y="2504164"/>
            <a:ext cx="1223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01. Content</a:t>
            </a:r>
            <a:endParaRPr/>
          </a:p>
        </p:txBody>
      </p:sp>
      <p:sp>
        <p:nvSpPr>
          <p:cNvPr id="355" name="Google Shape;355;p52"/>
          <p:cNvSpPr/>
          <p:nvPr/>
        </p:nvSpPr>
        <p:spPr>
          <a:xfrm>
            <a:off x="9245520" y="2417634"/>
            <a:ext cx="18237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Arcu risus quis varius quam quisque id diam velolutpat.</a:t>
            </a:r>
            <a:endParaRPr/>
          </a:p>
        </p:txBody>
      </p:sp>
      <p:sp>
        <p:nvSpPr>
          <p:cNvPr id="356" name="Google Shape;356;p52"/>
          <p:cNvSpPr/>
          <p:nvPr/>
        </p:nvSpPr>
        <p:spPr>
          <a:xfrm>
            <a:off x="6869430" y="3383216"/>
            <a:ext cx="4446300" cy="109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2"/>
          <p:cNvSpPr txBox="1"/>
          <p:nvPr/>
        </p:nvSpPr>
        <p:spPr>
          <a:xfrm>
            <a:off x="7115890" y="3775161"/>
            <a:ext cx="1223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02. Content</a:t>
            </a:r>
            <a:endParaRPr/>
          </a:p>
        </p:txBody>
      </p:sp>
      <p:sp>
        <p:nvSpPr>
          <p:cNvPr id="358" name="Google Shape;358;p52"/>
          <p:cNvSpPr/>
          <p:nvPr/>
        </p:nvSpPr>
        <p:spPr>
          <a:xfrm>
            <a:off x="9245520" y="3688631"/>
            <a:ext cx="18237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Arcu risus quis varius quam quisque id diam velolutpat.</a:t>
            </a:r>
            <a:endParaRPr/>
          </a:p>
        </p:txBody>
      </p:sp>
      <p:sp>
        <p:nvSpPr>
          <p:cNvPr id="359" name="Google Shape;359;p52"/>
          <p:cNvSpPr/>
          <p:nvPr/>
        </p:nvSpPr>
        <p:spPr>
          <a:xfrm>
            <a:off x="6869430" y="4654214"/>
            <a:ext cx="4446300" cy="109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2"/>
          <p:cNvSpPr txBox="1"/>
          <p:nvPr/>
        </p:nvSpPr>
        <p:spPr>
          <a:xfrm>
            <a:off x="7115890" y="5046159"/>
            <a:ext cx="1223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03. Content</a:t>
            </a:r>
            <a:endParaRPr/>
          </a:p>
        </p:txBody>
      </p:sp>
      <p:sp>
        <p:nvSpPr>
          <p:cNvPr id="361" name="Google Shape;361;p52"/>
          <p:cNvSpPr/>
          <p:nvPr/>
        </p:nvSpPr>
        <p:spPr>
          <a:xfrm>
            <a:off x="9245520" y="4959629"/>
            <a:ext cx="18237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Arcu risus quis varius quam quisque id diam velolutpat.</a:t>
            </a:r>
            <a:endParaRPr/>
          </a:p>
        </p:txBody>
      </p:sp>
      <p:sp>
        <p:nvSpPr>
          <p:cNvPr id="362" name="Google Shape;362;p52"/>
          <p:cNvSpPr/>
          <p:nvPr/>
        </p:nvSpPr>
        <p:spPr>
          <a:xfrm>
            <a:off x="876300" y="2634717"/>
            <a:ext cx="4251900" cy="8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Laoreet suspendisse interdum consectetur libero id faucibus nisl tincidunt. Arcu risus quis varius quam quisque id diam vel. Volutpat consequat mauris nunc congue nisi vitae. </a:t>
            </a:r>
            <a:endParaRPr/>
          </a:p>
        </p:txBody>
      </p:sp>
      <p:sp>
        <p:nvSpPr>
          <p:cNvPr id="363" name="Google Shape;363;p52"/>
          <p:cNvSpPr txBox="1"/>
          <p:nvPr/>
        </p:nvSpPr>
        <p:spPr>
          <a:xfrm>
            <a:off x="1142579" y="4790957"/>
            <a:ext cx="98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0.3 Content</a:t>
            </a:r>
            <a:endParaRPr/>
          </a:p>
        </p:txBody>
      </p:sp>
      <p:cxnSp>
        <p:nvCxnSpPr>
          <p:cNvPr id="364" name="Google Shape;364;p52"/>
          <p:cNvCxnSpPr/>
          <p:nvPr/>
        </p:nvCxnSpPr>
        <p:spPr>
          <a:xfrm>
            <a:off x="876300" y="5181600"/>
            <a:ext cx="15126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5" name="Google Shape;365;p52"/>
          <p:cNvCxnSpPr/>
          <p:nvPr/>
        </p:nvCxnSpPr>
        <p:spPr>
          <a:xfrm>
            <a:off x="876300" y="4646535"/>
            <a:ext cx="15126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53239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0" name="Google Shape;370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522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" name="Google Shape;375;p54"/>
          <p:cNvSpPr txBox="1"/>
          <p:nvPr/>
        </p:nvSpPr>
        <p:spPr>
          <a:xfrm>
            <a:off x="436205" y="8999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Key Takeaways</a:t>
            </a:r>
            <a:endParaRPr/>
          </a:p>
        </p:txBody>
      </p:sp>
      <p:cxnSp>
        <p:nvCxnSpPr>
          <p:cNvPr id="376" name="Google Shape;376;p54"/>
          <p:cNvCxnSpPr/>
          <p:nvPr/>
        </p:nvCxnSpPr>
        <p:spPr>
          <a:xfrm>
            <a:off x="512406" y="5526840"/>
            <a:ext cx="104394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7" name="Google Shape;377;p54"/>
          <p:cNvCxnSpPr/>
          <p:nvPr/>
        </p:nvCxnSpPr>
        <p:spPr>
          <a:xfrm>
            <a:off x="512406" y="4515592"/>
            <a:ext cx="104394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8" name="Google Shape;378;p54"/>
          <p:cNvCxnSpPr/>
          <p:nvPr/>
        </p:nvCxnSpPr>
        <p:spPr>
          <a:xfrm>
            <a:off x="512406" y="3504345"/>
            <a:ext cx="104394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54"/>
          <p:cNvCxnSpPr/>
          <p:nvPr/>
        </p:nvCxnSpPr>
        <p:spPr>
          <a:xfrm>
            <a:off x="512406" y="2493098"/>
            <a:ext cx="104394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0" name="Google Shape;380;p54"/>
          <p:cNvSpPr txBox="1"/>
          <p:nvPr/>
        </p:nvSpPr>
        <p:spPr>
          <a:xfrm>
            <a:off x="512407" y="2788024"/>
            <a:ext cx="1812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rPr>
              <a:t>01. Point #1</a:t>
            </a:r>
            <a:endParaRPr/>
          </a:p>
        </p:txBody>
      </p:sp>
      <p:sp>
        <p:nvSpPr>
          <p:cNvPr id="381" name="Google Shape;381;p54"/>
          <p:cNvSpPr/>
          <p:nvPr/>
        </p:nvSpPr>
        <p:spPr>
          <a:xfrm>
            <a:off x="5732105" y="2736438"/>
            <a:ext cx="5219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Laoreet suspendisse interdum consectetur libero id faucibus nisl tincidut arcu risus quis varius quam quisque id diam velolutpat consequat mauris.</a:t>
            </a:r>
            <a:endParaRPr/>
          </a:p>
        </p:txBody>
      </p:sp>
      <p:sp>
        <p:nvSpPr>
          <p:cNvPr id="382" name="Google Shape;382;p54"/>
          <p:cNvSpPr txBox="1"/>
          <p:nvPr/>
        </p:nvSpPr>
        <p:spPr>
          <a:xfrm>
            <a:off x="512407" y="3783538"/>
            <a:ext cx="199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rPr>
              <a:t>02. Point #2</a:t>
            </a:r>
            <a:endParaRPr/>
          </a:p>
        </p:txBody>
      </p:sp>
      <p:sp>
        <p:nvSpPr>
          <p:cNvPr id="383" name="Google Shape;383;p54"/>
          <p:cNvSpPr/>
          <p:nvPr/>
        </p:nvSpPr>
        <p:spPr>
          <a:xfrm>
            <a:off x="5732105" y="3747685"/>
            <a:ext cx="5219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Laoreet suspendisse interdum consectetur libero id faucibus nisl tincidut arcu risus quis varius quam quisque id diam velolutpat consequat mauris.</a:t>
            </a:r>
            <a:endParaRPr/>
          </a:p>
        </p:txBody>
      </p:sp>
      <p:sp>
        <p:nvSpPr>
          <p:cNvPr id="384" name="Google Shape;384;p54"/>
          <p:cNvSpPr txBox="1"/>
          <p:nvPr/>
        </p:nvSpPr>
        <p:spPr>
          <a:xfrm>
            <a:off x="512408" y="4805772"/>
            <a:ext cx="2002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rPr>
              <a:t>03. Point #3</a:t>
            </a:r>
            <a:endParaRPr/>
          </a:p>
        </p:txBody>
      </p:sp>
      <p:sp>
        <p:nvSpPr>
          <p:cNvPr id="385" name="Google Shape;385;p54"/>
          <p:cNvSpPr/>
          <p:nvPr/>
        </p:nvSpPr>
        <p:spPr>
          <a:xfrm>
            <a:off x="5732105" y="4758932"/>
            <a:ext cx="5219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Laoreet suspendisse interdum consectetur libero id faucibus nisl tincidut arcu risus quis varius quam quisque id diam velolutpat consequat mauris.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9282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603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5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055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408" name="Google Shape;408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9" name="Google Shape;409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102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9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2704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6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654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1" descr="A blue and white corner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59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EA697-2D2D-7226-EA26-408E0FE4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B08776-3516-4B4B-B943-96154341085F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E30DF-D384-129E-0CEC-6C411120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B8E8A5-E1BA-17EF-FCE4-1E501EB6E53F}"/>
              </a:ext>
            </a:extLst>
          </p:cNvPr>
          <p:cNvSpPr txBox="1">
            <a:spLocks/>
          </p:cNvSpPr>
          <p:nvPr userDrawn="1"/>
        </p:nvSpPr>
        <p:spPr>
          <a:xfrm>
            <a:off x="436205" y="899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7EB895-7391-AF56-B896-1397899CDF6D}"/>
              </a:ext>
            </a:extLst>
          </p:cNvPr>
          <p:cNvCxnSpPr>
            <a:cxnSpLocks/>
          </p:cNvCxnSpPr>
          <p:nvPr userDrawn="1"/>
        </p:nvCxnSpPr>
        <p:spPr>
          <a:xfrm>
            <a:off x="512406" y="5526840"/>
            <a:ext cx="104393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C99D52-F024-41E9-6F20-F58FE640D4E8}"/>
              </a:ext>
            </a:extLst>
          </p:cNvPr>
          <p:cNvCxnSpPr>
            <a:cxnSpLocks/>
          </p:cNvCxnSpPr>
          <p:nvPr userDrawn="1"/>
        </p:nvCxnSpPr>
        <p:spPr>
          <a:xfrm>
            <a:off x="512406" y="4515592"/>
            <a:ext cx="104393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422A68-9E8E-B25C-0C67-0E37615DCF82}"/>
              </a:ext>
            </a:extLst>
          </p:cNvPr>
          <p:cNvCxnSpPr>
            <a:cxnSpLocks/>
          </p:cNvCxnSpPr>
          <p:nvPr userDrawn="1"/>
        </p:nvCxnSpPr>
        <p:spPr>
          <a:xfrm>
            <a:off x="512406" y="3504345"/>
            <a:ext cx="104393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1387B9-F30F-2545-8612-057B369D259D}"/>
              </a:ext>
            </a:extLst>
          </p:cNvPr>
          <p:cNvCxnSpPr>
            <a:cxnSpLocks/>
          </p:cNvCxnSpPr>
          <p:nvPr userDrawn="1"/>
        </p:nvCxnSpPr>
        <p:spPr>
          <a:xfrm>
            <a:off x="512406" y="2493098"/>
            <a:ext cx="104393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689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>
            <a:spLocks noGrp="1"/>
          </p:cNvSpPr>
          <p:nvPr>
            <p:ph type="pic" idx="2"/>
          </p:nvPr>
        </p:nvSpPr>
        <p:spPr>
          <a:xfrm>
            <a:off x="6848089" y="-385707"/>
            <a:ext cx="4345500" cy="4578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99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3"/>
          <p:cNvSpPr>
            <a:spLocks noGrp="1"/>
          </p:cNvSpPr>
          <p:nvPr>
            <p:ph type="pic" idx="2"/>
          </p:nvPr>
        </p:nvSpPr>
        <p:spPr>
          <a:xfrm>
            <a:off x="897579" y="2879673"/>
            <a:ext cx="5112600" cy="31887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98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>
            <a:spLocks noGrp="1"/>
          </p:cNvSpPr>
          <p:nvPr>
            <p:ph type="pic" idx="2"/>
          </p:nvPr>
        </p:nvSpPr>
        <p:spPr>
          <a:xfrm>
            <a:off x="7370392" y="-152400"/>
            <a:ext cx="3645900" cy="4817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537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 1">
  <p:cSld name="7_Custom Layout 1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5"/>
          <p:cNvSpPr>
            <a:spLocks noGrp="1"/>
          </p:cNvSpPr>
          <p:nvPr>
            <p:ph type="pic" idx="2"/>
          </p:nvPr>
        </p:nvSpPr>
        <p:spPr>
          <a:xfrm>
            <a:off x="7376870" y="-78658"/>
            <a:ext cx="4926900" cy="6936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60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7198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45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50793F00-0293-4DD0-07A3-4F6E66E30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80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39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E5F0C423-A6CD-468D-1F5B-BCD44C11E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81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bg2"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494" y="2887913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3277" y="5189639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5DBCC3DC-A4A3-B2AC-91AB-E365A7B0F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482" y="6180836"/>
            <a:ext cx="1013615" cy="5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2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853D3-53D3-45BF-24F0-F8FD7690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7E7A0-B6DB-C831-FAFA-E07ACECD9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0AE8-D955-BA63-9579-01AB581E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D766868-FF28-409D-8D55-B9C875EB9A9A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BBFAC-E666-38F7-BB16-1E9DDC83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24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5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48" y="2102966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44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chemeClr val="accent5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27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tx1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3" name="Picture 2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572D3431-0710-0DBD-1DA4-C3F6AF686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44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08" y="373583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28951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2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2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2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2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67934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679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951" y="430571"/>
            <a:ext cx="10671048" cy="76809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0152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837C36C8-2FED-7E20-EEC1-CEF6E38BE9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60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835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tx2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2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91862" y="6442637"/>
            <a:ext cx="987552" cy="27432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954FC63E-9EF6-0E10-E1F2-3BE81BE3BE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E9BC-B1DF-E95D-E85E-3B08CBA2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391A5-57B8-0C18-58FD-0393D17A4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19C4F-E99A-FAD4-778E-A13EA0D6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324DBE61-84C3-4B69-BE4A-9B8DA17F717E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356E1-3416-7F6C-5AB5-034B7D89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5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A764DBBB-FAF7-2D46-F611-92F4309C7D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271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93D8C4E3-6A1D-96D0-1977-98558508ED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5869" y="6171747"/>
            <a:ext cx="1058003" cy="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7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26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8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50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/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77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5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4250-47A7-EC57-D43D-E5ECAEB0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A5890-1BB4-9DE7-8520-403E5185C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55B9A-F7F9-7F1C-4DCC-62D25D4A3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0CDBA-D333-50C8-A2CB-84A6FA85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F2A47F44-FBA5-464F-92F2-147B01060EE3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99B1C-F297-71EC-A8F3-96F38C66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7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17D1-6026-2C2C-EF25-9AC5D581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35E99-513F-3081-8CF1-D6E79F1AE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CE3C2-87A2-38C3-ACD1-B85C0677C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4E648-5FCE-0943-F1C8-D63A16F8E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C98C4-1E06-BFEA-C1DB-B703029EFB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5F045-E317-68C1-9039-3660767A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D766868-FF28-409D-8D55-B9C875EB9A9A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1DB05-42E9-187D-5B98-CA7BA818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9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51F58-5227-F1A2-65E1-100014E5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8F3CF802-A0B2-4A5F-AAD0-02B2E6DAE08D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F107F-E193-DCEB-4765-E0F6FD9E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4FF268F-77EF-474B-8EE9-9DC3EFC3D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9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244469-A31B-4660-CF19-CC4D299FB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3C738-C00A-41F8-5FD0-A36EC0F25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3A1D0-B236-FA91-D657-8F20A83A6247}"/>
              </a:ext>
            </a:extLst>
          </p:cNvPr>
          <p:cNvSpPr/>
          <p:nvPr userDrawn="1"/>
        </p:nvSpPr>
        <p:spPr>
          <a:xfrm>
            <a:off x="-37650" y="6119113"/>
            <a:ext cx="11353800" cy="586740"/>
          </a:xfrm>
          <a:prstGeom prst="rect">
            <a:avLst/>
          </a:prstGeom>
          <a:solidFill>
            <a:srgbClr val="D803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a red and blue letter&#10;&#10;AI-generated content may be incorrect.">
            <a:extLst>
              <a:ext uri="{FF2B5EF4-FFF2-40B4-BE49-F238E27FC236}">
                <a16:creationId xmlns:a16="http://schemas.microsoft.com/office/drawing/2014/main" id="{E6E0A7BA-C5F9-88AB-7870-FA649077F56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961" y="5807075"/>
            <a:ext cx="564777" cy="9144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530EC-F82B-04EB-0BE8-CE45E9501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8298" y="6356350"/>
            <a:ext cx="1215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FF268F-77EF-474B-8EE9-9DC3EFC3DF7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63BA-37FB-3FC3-C073-AE6C33E1F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B08776-3516-4B4B-B943-96154341085F}" type="datetime1">
              <a:rPr lang="en-US" smtClean="0"/>
              <a:t>11/4/2025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4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4" r:id="rId3"/>
    <p:sldLayoutId id="2147483673" r:id="rId4"/>
    <p:sldLayoutId id="2147483650" r:id="rId5"/>
    <p:sldLayoutId id="2147483651" r:id="rId6"/>
    <p:sldLayoutId id="2147483652" r:id="rId7"/>
    <p:sldLayoutId id="2147483653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FE6C1EA-2BB4-4AE7-9E83-523B7A0BA2A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C7FF5D6-79FA-428D-8C29-1240D4143E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6B83FBC4-17F2-6244-31F3-6C1CD87550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357" y="5617459"/>
            <a:ext cx="56477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64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46"/>
          <p:cNvSpPr/>
          <p:nvPr/>
        </p:nvSpPr>
        <p:spPr>
          <a:xfrm>
            <a:off x="-37650" y="6119113"/>
            <a:ext cx="11353800" cy="586800"/>
          </a:xfrm>
          <a:prstGeom prst="rect">
            <a:avLst/>
          </a:prstGeom>
          <a:solidFill>
            <a:srgbClr val="D803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46" descr="A logo with a red swoosh&#10;&#10;AI-generated content may be incorrect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418159" y="5603036"/>
            <a:ext cx="681197" cy="110289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435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8579" y="643617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and red logo&#10;&#10;AI-generated content may be incorrect.">
            <a:extLst>
              <a:ext uri="{FF2B5EF4-FFF2-40B4-BE49-F238E27FC236}">
                <a16:creationId xmlns:a16="http://schemas.microsoft.com/office/drawing/2014/main" id="{AD7AEB4D-0ECD-35B4-DDD7-E95AF9655D9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03850" y="6163490"/>
            <a:ext cx="1070997" cy="5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hyperlink" Target="https://www.atlantapublicschools.us/cms/lib/GA01000924/Centricity/Domain/18889/APS_TaskForce3_08052025.pdf" TargetMode="External"/><Relationship Id="rId4" Type="http://schemas.openxmlformats.org/officeDocument/2006/relationships/image" Target="../media/image49.svg"/><Relationship Id="rId9" Type="http://schemas.openxmlformats.org/officeDocument/2006/relationships/hyperlink" Target="https://www.atlantapublicschools.us/cms/lib/GA01000924/Centricity/Domain/18889/APS_TaskForce1_05082025.pdf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D4CF7-70AF-5CE2-E865-6988D3A99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EF5819F-BDFA-BC3F-A03F-924D877FB9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18053" y="-178906"/>
            <a:ext cx="12510053" cy="703690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280E98-FFDA-4D03-F0F6-1C12BAB12D02}"/>
              </a:ext>
            </a:extLst>
          </p:cNvPr>
          <p:cNvSpPr/>
          <p:nvPr/>
        </p:nvSpPr>
        <p:spPr>
          <a:xfrm>
            <a:off x="-318054" y="-178906"/>
            <a:ext cx="12510053" cy="7215811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24BA8B-7412-BC21-3928-7A5B937E1485}"/>
              </a:ext>
            </a:extLst>
          </p:cNvPr>
          <p:cNvGrpSpPr/>
          <p:nvPr/>
        </p:nvGrpSpPr>
        <p:grpSpPr>
          <a:xfrm>
            <a:off x="106865" y="1946797"/>
            <a:ext cx="10075359" cy="3003432"/>
            <a:chOff x="504223" y="2741498"/>
            <a:chExt cx="9139605" cy="30034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892FC9-F6E5-0333-0BC4-AABCEA489462}"/>
                </a:ext>
              </a:extLst>
            </p:cNvPr>
            <p:cNvSpPr txBox="1"/>
            <p:nvPr/>
          </p:nvSpPr>
          <p:spPr>
            <a:xfrm>
              <a:off x="504223" y="2741498"/>
              <a:ext cx="913960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D8031C"/>
                  </a:solidFill>
                  <a:latin typeface="Georgia" panose="02040502050405020303" pitchFamily="18" charset="0"/>
                </a:rPr>
                <a:t>GO Team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20881B-4CF5-37E9-EF3C-B357A3E9F182}"/>
                </a:ext>
              </a:extLst>
            </p:cNvPr>
            <p:cNvSpPr txBox="1"/>
            <p:nvPr/>
          </p:nvSpPr>
          <p:spPr>
            <a:xfrm>
              <a:off x="1803741" y="4681795"/>
              <a:ext cx="7782881" cy="89255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Georgia"/>
                </a:rPr>
                <a:t>W. J. Scott </a:t>
              </a:r>
              <a:r>
                <a:rPr lang="en-US" sz="3200" dirty="0" err="1">
                  <a:solidFill>
                    <a:schemeClr val="bg1"/>
                  </a:solidFill>
                  <a:latin typeface="Georgia"/>
                </a:rPr>
                <a:t>ElementaryBusiness</a:t>
              </a:r>
              <a:r>
                <a:rPr lang="en-US" sz="3200" dirty="0">
                  <a:solidFill>
                    <a:schemeClr val="bg1"/>
                  </a:solidFill>
                  <a:latin typeface="Georgia"/>
                </a:rPr>
                <a:t> Meeting #2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Where we are – Where we’re going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B7C70A-52E4-4529-82D1-9A2DB852D685}"/>
                </a:ext>
              </a:extLst>
            </p:cNvPr>
            <p:cNvSpPr txBox="1"/>
            <p:nvPr/>
          </p:nvSpPr>
          <p:spPr>
            <a:xfrm>
              <a:off x="1858407" y="5467931"/>
              <a:ext cx="2739452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endParaRPr lang="en-ID" sz="120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5CD4309-C644-A96B-432E-F507B986D0BC}"/>
              </a:ext>
            </a:extLst>
          </p:cNvPr>
          <p:cNvSpPr txBox="1"/>
          <p:nvPr/>
        </p:nvSpPr>
        <p:spPr>
          <a:xfrm>
            <a:off x="1871334" y="6314798"/>
            <a:ext cx="7915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Georgia" panose="02040502050405020303" pitchFamily="18" charset="0"/>
              </a:rPr>
              <a:t>One District. One Goal. Every Child.</a:t>
            </a:r>
            <a:endParaRPr lang="en-ID" sz="1600" b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706A06-ABD7-4DCB-947B-13095A64E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" b="4210"/>
          <a:stretch/>
        </p:blipFill>
        <p:spPr>
          <a:xfrm>
            <a:off x="10654747" y="6013084"/>
            <a:ext cx="1282148" cy="5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48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5"/>
          <p:cNvSpPr txBox="1">
            <a:spLocks noGrp="1"/>
          </p:cNvSpPr>
          <p:nvPr>
            <p:ph type="sldNum" idx="12"/>
          </p:nvPr>
        </p:nvSpPr>
        <p:spPr>
          <a:xfrm>
            <a:off x="8525132" y="629104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631" name="Google Shape;631;p95"/>
          <p:cNvSpPr txBox="1"/>
          <p:nvPr/>
        </p:nvSpPr>
        <p:spPr>
          <a:xfrm>
            <a:off x="152400" y="0"/>
            <a:ext cx="102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Goals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5D5D5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and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Key Performance Indicators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2" name="Google Shape;63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9675" y="5609263"/>
            <a:ext cx="72390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5" descr="Graduating (Provided by Getty Images)"/>
          <p:cNvPicPr preferRelativeResize="0"/>
          <p:nvPr/>
        </p:nvPicPr>
        <p:blipFill rotWithShape="1">
          <a:blip r:embed="rId4">
            <a:alphaModFix amt="11000"/>
          </a:blip>
          <a:srcRect r="36411" b="15853"/>
          <a:stretch/>
        </p:blipFill>
        <p:spPr>
          <a:xfrm>
            <a:off x="934737" y="601075"/>
            <a:ext cx="4214188" cy="612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914" y="3620146"/>
            <a:ext cx="982695" cy="123538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95"/>
          <p:cNvSpPr txBox="1"/>
          <p:nvPr/>
        </p:nvSpPr>
        <p:spPr>
          <a:xfrm>
            <a:off x="1444675" y="1142079"/>
            <a:ext cx="4450500" cy="11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5" tIns="60625" rIns="60625" bIns="606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2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By 2030, we will increase the percentage of 3rd grade students scoring proficient or above in ELA (GA Milestones) by </a:t>
            </a:r>
            <a:r>
              <a:rPr kumimoji="0" lang="en-US" sz="1624" b="1" i="0" u="none" strike="noStrike" kern="0" cap="none" spc="0" normalizeH="0" baseline="0" noProof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20 percentage points.</a:t>
            </a:r>
            <a:endParaRPr kumimoji="0" sz="1624" b="1" i="0" u="none" strike="noStrike" kern="0" cap="none" spc="0" normalizeH="0" baseline="0" noProof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2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636" name="Google Shape;63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625" y="926871"/>
            <a:ext cx="982189" cy="1184722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5"/>
          <p:cNvSpPr/>
          <p:nvPr/>
        </p:nvSpPr>
        <p:spPr>
          <a:xfrm>
            <a:off x="392913" y="931614"/>
            <a:ext cx="982800" cy="1191000"/>
          </a:xfrm>
          <a:prstGeom prst="rect">
            <a:avLst/>
          </a:prstGeom>
          <a:solidFill>
            <a:srgbClr val="980000">
              <a:alpha val="50629"/>
            </a:srgbClr>
          </a:solidFill>
          <a:ln w="63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625" tIns="60625" rIns="60625" bIns="60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95"/>
          <p:cNvSpPr/>
          <p:nvPr/>
        </p:nvSpPr>
        <p:spPr>
          <a:xfrm>
            <a:off x="517116" y="993720"/>
            <a:ext cx="197275" cy="4347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pic>
        <p:nvPicPr>
          <p:cNvPr id="639" name="Google Shape;639;p95" title="5G2A1326__Edited.png"/>
          <p:cNvPicPr preferRelativeResize="0"/>
          <p:nvPr/>
        </p:nvPicPr>
        <p:blipFill rotWithShape="1">
          <a:blip r:embed="rId7">
            <a:alphaModFix/>
          </a:blip>
          <a:srcRect l="26742" r="8957"/>
          <a:stretch/>
        </p:blipFill>
        <p:spPr>
          <a:xfrm>
            <a:off x="405002" y="2351139"/>
            <a:ext cx="958515" cy="99360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95"/>
          <p:cNvSpPr/>
          <p:nvPr/>
        </p:nvSpPr>
        <p:spPr>
          <a:xfrm>
            <a:off x="392915" y="2350592"/>
            <a:ext cx="982800" cy="993600"/>
          </a:xfrm>
          <a:prstGeom prst="rect">
            <a:avLst/>
          </a:prstGeom>
          <a:solidFill>
            <a:srgbClr val="980000">
              <a:alpha val="50629"/>
            </a:srgbClr>
          </a:solidFill>
          <a:ln w="63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625" tIns="60625" rIns="60625" bIns="60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95"/>
          <p:cNvSpPr/>
          <p:nvPr/>
        </p:nvSpPr>
        <p:spPr>
          <a:xfrm>
            <a:off x="463446" y="2420547"/>
            <a:ext cx="266671" cy="43469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42" name="Google Shape;642;p95"/>
          <p:cNvSpPr txBox="1"/>
          <p:nvPr/>
        </p:nvSpPr>
        <p:spPr>
          <a:xfrm>
            <a:off x="1444675" y="2464722"/>
            <a:ext cx="4450500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5" tIns="60625" rIns="60625" bIns="606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2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By 2030, we will increase the percentage of 8th grade students scoring proficient or above in Math (GA Milestones) by </a:t>
            </a:r>
            <a:r>
              <a:rPr kumimoji="0" lang="en-US" sz="1624" b="1" i="0" u="none" strike="noStrike" kern="0" cap="none" spc="0" normalizeH="0" baseline="0" noProof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20 percentage points.</a:t>
            </a:r>
            <a:endParaRPr kumimoji="0" sz="1624" b="1" i="0" u="none" strike="noStrike" kern="0" cap="none" spc="0" normalizeH="0" baseline="0" noProof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2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43" name="Google Shape;643;p95"/>
          <p:cNvSpPr txBox="1"/>
          <p:nvPr/>
        </p:nvSpPr>
        <p:spPr>
          <a:xfrm>
            <a:off x="1449441" y="3794330"/>
            <a:ext cx="4450500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625" tIns="60625" rIns="60625" bIns="606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2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By 2030, we will increase the percentage of students meeting at least one CCRPI College and Career Readiness Indicator by </a:t>
            </a:r>
            <a:r>
              <a:rPr kumimoji="0" lang="en-US" sz="1624" b="1" i="0" u="none" strike="noStrike" kern="0" cap="none" spc="0" normalizeH="0" baseline="0" noProof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20 percentage points. </a:t>
            </a:r>
            <a:endParaRPr kumimoji="0" sz="1624" b="1" i="0" u="none" strike="noStrike" kern="0" cap="none" spc="0" normalizeH="0" baseline="0" noProof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44" name="Google Shape;644;p95"/>
          <p:cNvSpPr/>
          <p:nvPr/>
        </p:nvSpPr>
        <p:spPr>
          <a:xfrm>
            <a:off x="392915" y="3620146"/>
            <a:ext cx="982800" cy="1235400"/>
          </a:xfrm>
          <a:prstGeom prst="rect">
            <a:avLst/>
          </a:prstGeom>
          <a:solidFill>
            <a:srgbClr val="980000">
              <a:alpha val="50629"/>
            </a:srgbClr>
          </a:solidFill>
          <a:ln w="63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625" tIns="60625" rIns="60625" bIns="60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95"/>
          <p:cNvSpPr/>
          <p:nvPr/>
        </p:nvSpPr>
        <p:spPr>
          <a:xfrm>
            <a:off x="517108" y="3789558"/>
            <a:ext cx="281276" cy="4419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46" name="Google Shape;646;p95"/>
          <p:cNvSpPr/>
          <p:nvPr/>
        </p:nvSpPr>
        <p:spPr>
          <a:xfrm>
            <a:off x="6287952" y="1133705"/>
            <a:ext cx="1218000" cy="254100"/>
          </a:xfrm>
          <a:prstGeom prst="rect">
            <a:avLst/>
          </a:prstGeom>
          <a:solidFill>
            <a:srgbClr val="D8031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Actual (202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7" name="Google Shape;647;p95"/>
          <p:cNvSpPr/>
          <p:nvPr/>
        </p:nvSpPr>
        <p:spPr>
          <a:xfrm>
            <a:off x="10880528" y="1144070"/>
            <a:ext cx="1218000" cy="25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Target (2030)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8" name="Google Shape;648;p95"/>
          <p:cNvSpPr txBox="1"/>
          <p:nvPr/>
        </p:nvSpPr>
        <p:spPr>
          <a:xfrm>
            <a:off x="7420901" y="750312"/>
            <a:ext cx="3511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 Are Caring For Every Child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95"/>
          <p:cNvSpPr txBox="1"/>
          <p:nvPr/>
        </p:nvSpPr>
        <p:spPr>
          <a:xfrm>
            <a:off x="6287951" y="755562"/>
            <a:ext cx="1076700" cy="273900"/>
          </a:xfrm>
          <a:prstGeom prst="rect">
            <a:avLst/>
          </a:prstGeom>
          <a:solidFill>
            <a:srgbClr val="D8031C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Focus Area: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650" name="Google Shape;650;p95"/>
          <p:cNvGraphicFramePr/>
          <p:nvPr/>
        </p:nvGraphicFramePr>
        <p:xfrm>
          <a:off x="6287957" y="1512768"/>
          <a:ext cx="5810575" cy="36438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solidFill>
                            <a:srgbClr val="C00000"/>
                          </a:solidFill>
                        </a:rPr>
                        <a:t>68.8%</a:t>
                      </a:r>
                      <a:endParaRPr sz="1300" b="1">
                        <a:solidFill>
                          <a:srgbClr val="C00000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Absenteeism</a:t>
                      </a:r>
                      <a:endParaRPr sz="11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% of students who are not chronically absent</a:t>
                      </a:r>
                      <a:r>
                        <a:rPr lang="en-US" sz="1100">
                          <a:solidFill>
                            <a:srgbClr val="D8031C"/>
                          </a:solidFill>
                        </a:rPr>
                        <a:t>*</a:t>
                      </a:r>
                      <a:endParaRPr sz="11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80%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solidFill>
                            <a:srgbClr val="C00000"/>
                          </a:solidFill>
                        </a:rPr>
                        <a:t>60%</a:t>
                      </a:r>
                      <a:endParaRPr sz="1300" b="1">
                        <a:solidFill>
                          <a:srgbClr val="C00000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Sense of Belonging</a:t>
                      </a:r>
                      <a:endParaRPr sz="11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% students who feel a sense of belonging</a:t>
                      </a:r>
                      <a:r>
                        <a:rPr lang="en-US" sz="1100">
                          <a:solidFill>
                            <a:srgbClr val="D8031C"/>
                          </a:solidFill>
                        </a:rPr>
                        <a:t>*</a:t>
                      </a:r>
                      <a:endParaRPr sz="11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75%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solidFill>
                            <a:srgbClr val="C00000"/>
                          </a:solidFill>
                        </a:rPr>
                        <a:t>89.6%</a:t>
                      </a:r>
                      <a:endParaRPr sz="1300" b="1">
                        <a:solidFill>
                          <a:srgbClr val="C00000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Discipline: All Students</a:t>
                      </a:r>
                      <a:endParaRPr sz="11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% of all students without suspensions (OSS) </a:t>
                      </a:r>
                      <a:r>
                        <a:rPr lang="en-US" sz="1100">
                          <a:solidFill>
                            <a:srgbClr val="D8031C"/>
                          </a:solidFill>
                        </a:rPr>
                        <a:t>*</a:t>
                      </a:r>
                      <a:endParaRPr sz="11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95%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solidFill>
                            <a:srgbClr val="C00000"/>
                          </a:solidFill>
                        </a:rPr>
                        <a:t>83.5%</a:t>
                      </a:r>
                      <a:endParaRPr sz="1300" b="1">
                        <a:solidFill>
                          <a:srgbClr val="C00000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Discipline: Students with Disabilities</a:t>
                      </a:r>
                      <a:endParaRPr sz="11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% of Students with Disabilities students without suspensions (OSS)</a:t>
                      </a:r>
                      <a:r>
                        <a:rPr lang="en-US" sz="1100">
                          <a:solidFill>
                            <a:srgbClr val="D8031C"/>
                          </a:solidFill>
                        </a:rPr>
                        <a:t>*</a:t>
                      </a:r>
                      <a:endParaRPr sz="11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95%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solidFill>
                            <a:srgbClr val="C00000"/>
                          </a:solidFill>
                        </a:rPr>
                        <a:t>86.4%</a:t>
                      </a:r>
                      <a:endParaRPr sz="1300" b="1">
                        <a:solidFill>
                          <a:srgbClr val="C00000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Discipline: Black Students</a:t>
                      </a:r>
                      <a:endParaRPr sz="11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% of Black students without suspensions (OSS)</a:t>
                      </a:r>
                      <a:r>
                        <a:rPr lang="en-US" sz="1100">
                          <a:solidFill>
                            <a:srgbClr val="D8031C"/>
                          </a:solidFill>
                        </a:rPr>
                        <a:t>*</a:t>
                      </a:r>
                      <a:endParaRPr sz="11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95%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solidFill>
                            <a:srgbClr val="C00000"/>
                          </a:solidFill>
                        </a:rPr>
                        <a:t>56%</a:t>
                      </a:r>
                      <a:endParaRPr sz="1300" b="1">
                        <a:solidFill>
                          <a:srgbClr val="C00000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Student-Staff Relationships</a:t>
                      </a:r>
                      <a:endParaRPr sz="11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% of students feeling comfortable going to most or all of the adults in the school for help</a:t>
                      </a:r>
                      <a:r>
                        <a:rPr lang="en-US" sz="1100">
                          <a:solidFill>
                            <a:srgbClr val="D8031C"/>
                          </a:solidFill>
                        </a:rPr>
                        <a:t>*</a:t>
                      </a:r>
                      <a:endParaRPr sz="11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75%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solidFill>
                            <a:srgbClr val="C00000"/>
                          </a:solidFill>
                        </a:rPr>
                        <a:t>0%</a:t>
                      </a:r>
                      <a:endParaRPr sz="1300" b="1">
                        <a:solidFill>
                          <a:srgbClr val="C00000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Student Success Plans</a:t>
                      </a:r>
                      <a:endParaRPr sz="11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% of students with individual success plans</a:t>
                      </a:r>
                      <a:endParaRPr sz="11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90%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>
                          <a:solidFill>
                            <a:srgbClr val="EA9999"/>
                          </a:solidFill>
                        </a:rPr>
                        <a:t>19%</a:t>
                      </a:r>
                      <a:endParaRPr sz="1300" b="1">
                        <a:solidFill>
                          <a:srgbClr val="EA9999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School Climate</a:t>
                      </a:r>
                      <a:endParaRPr sz="11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% of schools with 4 or 5 star climate rating</a:t>
                      </a:r>
                      <a:r>
                        <a:rPr lang="en-US" sz="1100">
                          <a:solidFill>
                            <a:srgbClr val="D8031C"/>
                          </a:solidFill>
                        </a:rPr>
                        <a:t>*</a:t>
                      </a:r>
                      <a:endParaRPr sz="11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50%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1" name="Google Shape;651;p95"/>
          <p:cNvSpPr txBox="1"/>
          <p:nvPr/>
        </p:nvSpPr>
        <p:spPr>
          <a:xfrm>
            <a:off x="7505957" y="1133693"/>
            <a:ext cx="97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EA99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Light pink: 2024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A999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95"/>
          <p:cNvSpPr txBox="1"/>
          <p:nvPr/>
        </p:nvSpPr>
        <p:spPr>
          <a:xfrm>
            <a:off x="6287957" y="5371543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* Includes Charter and Partner Schools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9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26" b="7926"/>
          <a:stretch/>
        </p:blipFill>
        <p:spPr>
          <a:xfrm>
            <a:off x="-318053" y="-178906"/>
            <a:ext cx="12510051" cy="7036907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98"/>
          <p:cNvSpPr/>
          <p:nvPr/>
        </p:nvSpPr>
        <p:spPr>
          <a:xfrm>
            <a:off x="-318053" y="-268360"/>
            <a:ext cx="12510000" cy="7215900"/>
          </a:xfrm>
          <a:prstGeom prst="rect">
            <a:avLst/>
          </a:prstGeom>
          <a:solidFill>
            <a:schemeClr val="dk1">
              <a:alpha val="77650"/>
            </a:schemeClr>
          </a:solidFill>
          <a:ln w="19050" cap="flat" cmpd="sng">
            <a:solidFill>
              <a:srgbClr val="5D5D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98"/>
          <p:cNvGrpSpPr/>
          <p:nvPr/>
        </p:nvGrpSpPr>
        <p:grpSpPr>
          <a:xfrm>
            <a:off x="231891" y="1987743"/>
            <a:ext cx="11410171" cy="2963773"/>
            <a:chOff x="1741174" y="2781058"/>
            <a:chExt cx="10350300" cy="2963773"/>
          </a:xfrm>
        </p:grpSpPr>
        <p:sp>
          <p:nvSpPr>
            <p:cNvPr id="727" name="Google Shape;727;p98"/>
            <p:cNvSpPr txBox="1"/>
            <p:nvPr/>
          </p:nvSpPr>
          <p:spPr>
            <a:xfrm>
              <a:off x="1741174" y="2781058"/>
              <a:ext cx="10350300" cy="70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GO Team School Strategic Plan Development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28" name="Google Shape;728;p98"/>
            <p:cNvSpPr txBox="1"/>
            <p:nvPr/>
          </p:nvSpPr>
          <p:spPr>
            <a:xfrm>
              <a:off x="1858407" y="5467931"/>
              <a:ext cx="2739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98"/>
          <p:cNvSpPr txBox="1"/>
          <p:nvPr/>
        </p:nvSpPr>
        <p:spPr>
          <a:xfrm>
            <a:off x="1871334" y="6314798"/>
            <a:ext cx="791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One District. One Goal. Every Child.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30" name="Google Shape;730;p98" title="APSLogo_White_Hor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4800" y="6208613"/>
            <a:ext cx="1400274" cy="55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6"/>
          <p:cNvSpPr/>
          <p:nvPr/>
        </p:nvSpPr>
        <p:spPr>
          <a:xfrm>
            <a:off x="8744850" y="169050"/>
            <a:ext cx="3377100" cy="5319600"/>
          </a:xfrm>
          <a:prstGeom prst="rect">
            <a:avLst/>
          </a:prstGeom>
          <a:solidFill>
            <a:srgbClr val="980000">
              <a:alpha val="1813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8" name="Google Shape;658;p96"/>
          <p:cNvSpPr/>
          <p:nvPr/>
        </p:nvSpPr>
        <p:spPr>
          <a:xfrm rot="10800000">
            <a:off x="581650" y="188325"/>
            <a:ext cx="4893600" cy="5857200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D8031C"/>
              </a:gs>
              <a:gs pos="32000">
                <a:srgbClr val="A63B48"/>
              </a:gs>
              <a:gs pos="100000">
                <a:srgbClr val="737373"/>
              </a:gs>
            </a:gsLst>
            <a:lin ang="5400012" scaled="0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96"/>
          <p:cNvSpPr/>
          <p:nvPr/>
        </p:nvSpPr>
        <p:spPr>
          <a:xfrm rot="10800000">
            <a:off x="538600" y="187335"/>
            <a:ext cx="4893600" cy="5857200"/>
          </a:xfrm>
          <a:prstGeom prst="triangle">
            <a:avLst>
              <a:gd name="adj" fmla="val 50000"/>
            </a:avLst>
          </a:prstGeom>
          <a:solidFill>
            <a:srgbClr val="FFFFFF">
              <a:alpha val="62890"/>
            </a:srgb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7/8/2025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661" name="Google Shape;661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662" name="Google Shape;662;p96"/>
          <p:cNvSpPr txBox="1"/>
          <p:nvPr/>
        </p:nvSpPr>
        <p:spPr>
          <a:xfrm>
            <a:off x="2029369" y="808755"/>
            <a:ext cx="21096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96"/>
          <p:cNvSpPr txBox="1"/>
          <p:nvPr/>
        </p:nvSpPr>
        <p:spPr>
          <a:xfrm>
            <a:off x="2270544" y="224725"/>
            <a:ext cx="149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Mission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4" name="Google Shape;664;p96"/>
          <p:cNvSpPr txBox="1"/>
          <p:nvPr/>
        </p:nvSpPr>
        <p:spPr>
          <a:xfrm>
            <a:off x="1862694" y="2015994"/>
            <a:ext cx="231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 Areas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96"/>
          <p:cNvSpPr txBox="1"/>
          <p:nvPr/>
        </p:nvSpPr>
        <p:spPr>
          <a:xfrm>
            <a:off x="1554150" y="1316300"/>
            <a:ext cx="300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Strategic Goals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6" name="Google Shape;666;p96"/>
          <p:cNvSpPr txBox="1"/>
          <p:nvPr/>
        </p:nvSpPr>
        <p:spPr>
          <a:xfrm>
            <a:off x="2257894" y="2531215"/>
            <a:ext cx="145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7" name="Google Shape;667;p96"/>
          <p:cNvSpPr txBox="1"/>
          <p:nvPr/>
        </p:nvSpPr>
        <p:spPr>
          <a:xfrm>
            <a:off x="2293801" y="3948225"/>
            <a:ext cx="145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Strategies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68" name="Google Shape;668;p96"/>
          <p:cNvCxnSpPr/>
          <p:nvPr/>
        </p:nvCxnSpPr>
        <p:spPr>
          <a:xfrm rot="10800000" flipH="1">
            <a:off x="1416752" y="1881164"/>
            <a:ext cx="3246000" cy="19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9" name="Google Shape;669;p96"/>
          <p:cNvCxnSpPr/>
          <p:nvPr/>
        </p:nvCxnSpPr>
        <p:spPr>
          <a:xfrm>
            <a:off x="2352253" y="3827076"/>
            <a:ext cx="1519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0" name="Google Shape;670;p96"/>
          <p:cNvSpPr txBox="1"/>
          <p:nvPr/>
        </p:nvSpPr>
        <p:spPr>
          <a:xfrm>
            <a:off x="5570826" y="216745"/>
            <a:ext cx="20730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 is our purpose?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 do we 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1" name="Google Shape;671;p96"/>
          <p:cNvSpPr txBox="1"/>
          <p:nvPr/>
        </p:nvSpPr>
        <p:spPr>
          <a:xfrm>
            <a:off x="4908607" y="2041447"/>
            <a:ext cx="42666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 are the main focus areas (“Pillars of Excellence”) of our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2" name="Google Shape;672;p96"/>
          <p:cNvSpPr txBox="1"/>
          <p:nvPr/>
        </p:nvSpPr>
        <p:spPr>
          <a:xfrm>
            <a:off x="5217904" y="1283870"/>
            <a:ext cx="34956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 results do we want to satisfy our stakeholder needs?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3" name="Google Shape;673;p96"/>
          <p:cNvSpPr txBox="1"/>
          <p:nvPr/>
        </p:nvSpPr>
        <p:spPr>
          <a:xfrm>
            <a:off x="4383750" y="3112425"/>
            <a:ext cx="4028100" cy="48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will we evaluate performance to know if we are achieving the results we want?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4" name="Google Shape;674;p96"/>
          <p:cNvSpPr txBox="1"/>
          <p:nvPr/>
        </p:nvSpPr>
        <p:spPr>
          <a:xfrm>
            <a:off x="4033733" y="3873841"/>
            <a:ext cx="3707700" cy="52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hat high-leverage strategies will lead to the desired results?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5" name="Google Shape;675;p96"/>
          <p:cNvSpPr txBox="1"/>
          <p:nvPr/>
        </p:nvSpPr>
        <p:spPr>
          <a:xfrm>
            <a:off x="2029375" y="2988800"/>
            <a:ext cx="207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Performance Indicators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6" name="Google Shape;676;p96"/>
          <p:cNvSpPr txBox="1"/>
          <p:nvPr/>
        </p:nvSpPr>
        <p:spPr>
          <a:xfrm>
            <a:off x="4654774" y="2598050"/>
            <a:ext cx="3955800" cy="43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 continuous improvement activities are needed to get results?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7" name="Google Shape;677;p96"/>
          <p:cNvSpPr txBox="1"/>
          <p:nvPr/>
        </p:nvSpPr>
        <p:spPr>
          <a:xfrm>
            <a:off x="2410194" y="719773"/>
            <a:ext cx="121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8" name="Google Shape;678;p96"/>
          <p:cNvSpPr txBox="1"/>
          <p:nvPr/>
        </p:nvSpPr>
        <p:spPr>
          <a:xfrm>
            <a:off x="5405806" y="759144"/>
            <a:ext cx="300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 is our picture of the future?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9" name="Google Shape;679;p96"/>
          <p:cNvSpPr/>
          <p:nvPr/>
        </p:nvSpPr>
        <p:spPr>
          <a:xfrm>
            <a:off x="3722176" y="355635"/>
            <a:ext cx="534600" cy="634500"/>
          </a:xfrm>
          <a:prstGeom prst="curvedLeftArrow">
            <a:avLst>
              <a:gd name="adj1" fmla="val 28485"/>
              <a:gd name="adj2" fmla="val 56970"/>
              <a:gd name="adj3" fmla="val 33333"/>
            </a:avLst>
          </a:prstGeom>
          <a:solidFill>
            <a:srgbClr val="980000">
              <a:alpha val="50629"/>
            </a:srgb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96"/>
          <p:cNvSpPr/>
          <p:nvPr/>
        </p:nvSpPr>
        <p:spPr>
          <a:xfrm rot="10800000">
            <a:off x="1737748" y="289399"/>
            <a:ext cx="590100" cy="738900"/>
          </a:xfrm>
          <a:prstGeom prst="curvedLeftArrow">
            <a:avLst>
              <a:gd name="adj1" fmla="val 28571"/>
              <a:gd name="adj2" fmla="val 57143"/>
              <a:gd name="adj3" fmla="val 33333"/>
            </a:avLst>
          </a:prstGeom>
          <a:solidFill>
            <a:srgbClr val="980000">
              <a:alpha val="50629"/>
            </a:srgb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1" name="Google Shape;681;p96"/>
          <p:cNvCxnSpPr/>
          <p:nvPr/>
        </p:nvCxnSpPr>
        <p:spPr>
          <a:xfrm rot="10800000" flipH="1">
            <a:off x="4255375" y="3774100"/>
            <a:ext cx="7655100" cy="24000"/>
          </a:xfrm>
          <a:prstGeom prst="straightConnector1">
            <a:avLst/>
          </a:prstGeom>
          <a:noFill/>
          <a:ln w="19050" cap="rnd" cmpd="sng">
            <a:solidFill>
              <a:srgbClr val="000000"/>
            </a:solidFill>
            <a:prstDash val="dot"/>
            <a:miter lim="800000"/>
            <a:headEnd type="none" w="med" len="med"/>
            <a:tailEnd type="none" w="med" len="med"/>
          </a:ln>
        </p:spPr>
      </p:cxnSp>
      <p:sp>
        <p:nvSpPr>
          <p:cNvPr id="682" name="Google Shape;682;p96"/>
          <p:cNvSpPr txBox="1"/>
          <p:nvPr/>
        </p:nvSpPr>
        <p:spPr>
          <a:xfrm>
            <a:off x="8806675" y="103000"/>
            <a:ext cx="327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are educating and empowering Atlanta’s students to shape the future.</a:t>
            </a:r>
            <a:endParaRPr kumimoji="0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3" name="Google Shape;683;p96"/>
          <p:cNvSpPr txBox="1"/>
          <p:nvPr/>
        </p:nvSpPr>
        <p:spPr>
          <a:xfrm>
            <a:off x="8730475" y="1017400"/>
            <a:ext cx="3377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Literacy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02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Numeracy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3302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College &amp; Career Readiness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4" name="Google Shape;684;p96"/>
          <p:cNvSpPr txBox="1"/>
          <p:nvPr/>
        </p:nvSpPr>
        <p:spPr>
          <a:xfrm>
            <a:off x="8806675" y="2008000"/>
            <a:ext cx="35160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are Caring for Every Child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(example)</a:t>
            </a:r>
            <a:endParaRPr kumimoji="0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5" name="Google Shape;685;p96"/>
          <p:cNvSpPr txBox="1"/>
          <p:nvPr/>
        </p:nvSpPr>
        <p:spPr>
          <a:xfrm>
            <a:off x="8806675" y="2541400"/>
            <a:ext cx="34395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Expand strategies that reduce chronic absenteeism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(example)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6" name="Google Shape;686;p96"/>
          <p:cNvSpPr txBox="1"/>
          <p:nvPr/>
        </p:nvSpPr>
        <p:spPr>
          <a:xfrm>
            <a:off x="8806675" y="3074800"/>
            <a:ext cx="35160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of students who are not chronically absent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(example)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7" name="Google Shape;687;p96"/>
          <p:cNvSpPr txBox="1"/>
          <p:nvPr/>
        </p:nvSpPr>
        <p:spPr>
          <a:xfrm>
            <a:off x="8806675" y="3836800"/>
            <a:ext cx="33771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 Multi-Tiered Systems of Support (MTSS)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(example)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8" name="Google Shape;688;p96"/>
          <p:cNvSpPr txBox="1"/>
          <p:nvPr/>
        </p:nvSpPr>
        <p:spPr>
          <a:xfrm>
            <a:off x="2293801" y="4405425"/>
            <a:ext cx="145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Actions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9" name="Google Shape;689;p96"/>
          <p:cNvSpPr txBox="1"/>
          <p:nvPr/>
        </p:nvSpPr>
        <p:spPr>
          <a:xfrm>
            <a:off x="3728933" y="4407241"/>
            <a:ext cx="3707700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will do what by when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0" name="Google Shape;690;p96"/>
          <p:cNvSpPr txBox="1"/>
          <p:nvPr/>
        </p:nvSpPr>
        <p:spPr>
          <a:xfrm>
            <a:off x="8806675" y="4370200"/>
            <a:ext cx="3377100" cy="10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Monthly, provide consistent communication with all families on the importance of attendance and supports available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(example)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91" name="Google Shape;691;p96"/>
          <p:cNvCxnSpPr/>
          <p:nvPr/>
        </p:nvCxnSpPr>
        <p:spPr>
          <a:xfrm>
            <a:off x="4941175" y="1893100"/>
            <a:ext cx="7071300" cy="17400"/>
          </a:xfrm>
          <a:prstGeom prst="straightConnector1">
            <a:avLst/>
          </a:prstGeom>
          <a:noFill/>
          <a:ln w="19050" cap="rnd" cmpd="sng">
            <a:solidFill>
              <a:srgbClr val="000000"/>
            </a:solidFill>
            <a:prstDash val="dot"/>
            <a:miter lim="800000"/>
            <a:headEnd type="none" w="med" len="med"/>
            <a:tailEnd type="none" w="med" len="med"/>
          </a:ln>
        </p:spPr>
      </p:cxnSp>
      <p:sp>
        <p:nvSpPr>
          <p:cNvPr id="2" name="Left Brace 1">
            <a:extLst>
              <a:ext uri="{FF2B5EF4-FFF2-40B4-BE49-F238E27FC236}">
                <a16:creationId xmlns:a16="http://schemas.microsoft.com/office/drawing/2014/main" id="{6D698BDF-5EB0-50A7-ED06-A05504168516}"/>
              </a:ext>
            </a:extLst>
          </p:cNvPr>
          <p:cNvSpPr/>
          <p:nvPr/>
        </p:nvSpPr>
        <p:spPr>
          <a:xfrm rot="20343311">
            <a:off x="809509" y="1556360"/>
            <a:ext cx="900443" cy="2166519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77512C84-ACF0-516A-C954-D58F6C5F1D13}"/>
              </a:ext>
            </a:extLst>
          </p:cNvPr>
          <p:cNvSpPr/>
          <p:nvPr/>
        </p:nvSpPr>
        <p:spPr>
          <a:xfrm rot="20270883">
            <a:off x="2100504" y="4136064"/>
            <a:ext cx="573129" cy="1628717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677;p96">
            <a:extLst>
              <a:ext uri="{FF2B5EF4-FFF2-40B4-BE49-F238E27FC236}">
                <a16:creationId xmlns:a16="http://schemas.microsoft.com/office/drawing/2014/main" id="{43C4040C-354C-0835-A40C-9BF53672F784}"/>
              </a:ext>
            </a:extLst>
          </p:cNvPr>
          <p:cNvSpPr txBox="1"/>
          <p:nvPr/>
        </p:nvSpPr>
        <p:spPr>
          <a:xfrm>
            <a:off x="699414" y="5135790"/>
            <a:ext cx="20935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Management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677;p96">
            <a:extLst>
              <a:ext uri="{FF2B5EF4-FFF2-40B4-BE49-F238E27FC236}">
                <a16:creationId xmlns:a16="http://schemas.microsoft.com/office/drawing/2014/main" id="{CA163869-32AA-7209-2EDB-94B8A5EAAFA3}"/>
              </a:ext>
            </a:extLst>
          </p:cNvPr>
          <p:cNvSpPr txBox="1"/>
          <p:nvPr/>
        </p:nvSpPr>
        <p:spPr>
          <a:xfrm>
            <a:off x="-121547" y="3101547"/>
            <a:ext cx="176815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Governance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97">
            <a:extLst>
              <a:ext uri="{FF2B5EF4-FFF2-40B4-BE49-F238E27FC236}">
                <a16:creationId xmlns:a16="http://schemas.microsoft.com/office/drawing/2014/main" id="{EAFA286B-3C33-D518-7388-3BC17B6AC3DE}"/>
              </a:ext>
            </a:extLst>
          </p:cNvPr>
          <p:cNvSpPr txBox="1"/>
          <p:nvPr/>
        </p:nvSpPr>
        <p:spPr>
          <a:xfrm>
            <a:off x="1806000" y="672391"/>
            <a:ext cx="8580000" cy="7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GO Team Focus (Governance)</a:t>
            </a:r>
            <a:endParaRPr kumimoji="0" sz="4000" b="0" i="1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00780-D9C6-CC64-8149-3BDE9A08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67" y="1799216"/>
            <a:ext cx="9892374" cy="38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3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9"/>
          <p:cNvSpPr txBox="1"/>
          <p:nvPr/>
        </p:nvSpPr>
        <p:spPr>
          <a:xfrm>
            <a:off x="255141" y="133565"/>
            <a:ext cx="11673155" cy="5309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</a:rPr>
              <a:t>School Strategic Planning Overview</a:t>
            </a:r>
            <a:endParaRPr kumimoji="0" sz="36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Purpose</a:t>
            </a:r>
            <a:endParaRPr lang="en-US" sz="2700" b="1" u="sng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cascade the district strategic plan to the school level, while grounding our focus in the school’s Continuous Improvement Plan. This will 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alignment, reduce confusion, and simplify our efforts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Timeline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>
                <a:solidFill>
                  <a:srgbClr val="000000"/>
                </a:solidFill>
                <a:latin typeface="Arial"/>
              </a:rPr>
              <a:t>O</a:t>
            </a:r>
            <a:r>
              <a:rPr kumimoji="0" lang="en-US" sz="27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school’s 2030 Strategic Goals and Objectives should be 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updated, approved and ranked by January 2026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Schools will focus on the strategies as part of FY27 Budget and Continuous Improvement Plan processes.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17571C-E557-D859-2AE1-381186214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813" y="1935561"/>
            <a:ext cx="4078187" cy="2732644"/>
          </a:xfrm>
          <a:prstGeom prst="rect">
            <a:avLst/>
          </a:prstGeom>
        </p:spPr>
      </p:pic>
      <p:sp>
        <p:nvSpPr>
          <p:cNvPr id="741" name="Google Shape;741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742" name="Google Shape;742;p100"/>
          <p:cNvSpPr txBox="1"/>
          <p:nvPr/>
        </p:nvSpPr>
        <p:spPr>
          <a:xfrm>
            <a:off x="152400" y="0"/>
            <a:ext cx="102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Three Key Resources to Review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43" name="Google Shape;743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19675" y="5609263"/>
            <a:ext cx="7239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00"/>
          <p:cNvSpPr/>
          <p:nvPr/>
        </p:nvSpPr>
        <p:spPr>
          <a:xfrm>
            <a:off x="245425" y="712250"/>
            <a:ext cx="3835500" cy="1148400"/>
          </a:xfrm>
          <a:prstGeom prst="roundRect">
            <a:avLst>
              <a:gd name="adj" fmla="val 7808"/>
            </a:avLst>
          </a:prstGeom>
          <a:solidFill>
            <a:schemeClr val="accent1"/>
          </a:solidFill>
          <a:ln w="9525" cap="flat" cmpd="sng">
            <a:solidFill>
              <a:srgbClr val="FFFFFF">
                <a:alpha val="2471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0" dist="228600" dir="5400000" algn="t" rotWithShape="0">
              <a:srgbClr val="000000">
                <a:alpha val="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00"/>
          <p:cNvSpPr txBox="1"/>
          <p:nvPr/>
        </p:nvSpPr>
        <p:spPr>
          <a:xfrm>
            <a:off x="1242863" y="947025"/>
            <a:ext cx="2783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2020-2025 School Strategic Plan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00"/>
          <p:cNvSpPr/>
          <p:nvPr/>
        </p:nvSpPr>
        <p:spPr>
          <a:xfrm>
            <a:off x="325248" y="910866"/>
            <a:ext cx="785700" cy="785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47" name="Google Shape;747;p100"/>
          <p:cNvSpPr/>
          <p:nvPr/>
        </p:nvSpPr>
        <p:spPr>
          <a:xfrm>
            <a:off x="4264470" y="712251"/>
            <a:ext cx="3835500" cy="1148400"/>
          </a:xfrm>
          <a:prstGeom prst="roundRect">
            <a:avLst>
              <a:gd name="adj" fmla="val 7808"/>
            </a:avLst>
          </a:prstGeom>
          <a:solidFill>
            <a:schemeClr val="accent1"/>
          </a:solidFill>
          <a:ln w="9525" cap="flat" cmpd="sng">
            <a:solidFill>
              <a:srgbClr val="FFFFFF">
                <a:alpha val="2471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0" dist="228600" dir="5400000" algn="t" rotWithShape="0">
              <a:srgbClr val="000000">
                <a:alpha val="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00"/>
          <p:cNvSpPr txBox="1"/>
          <p:nvPr/>
        </p:nvSpPr>
        <p:spPr>
          <a:xfrm>
            <a:off x="5204241" y="1080238"/>
            <a:ext cx="304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9" name="Google Shape;749;p100"/>
          <p:cNvSpPr/>
          <p:nvPr/>
        </p:nvSpPr>
        <p:spPr>
          <a:xfrm>
            <a:off x="4345719" y="889090"/>
            <a:ext cx="785700" cy="785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50" name="Google Shape;750;p100"/>
          <p:cNvSpPr txBox="1"/>
          <p:nvPr/>
        </p:nvSpPr>
        <p:spPr>
          <a:xfrm>
            <a:off x="493129" y="899652"/>
            <a:ext cx="535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00"/>
          <p:cNvSpPr txBox="1"/>
          <p:nvPr/>
        </p:nvSpPr>
        <p:spPr>
          <a:xfrm>
            <a:off x="4499089" y="867891"/>
            <a:ext cx="681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00"/>
          <p:cNvSpPr/>
          <p:nvPr/>
        </p:nvSpPr>
        <p:spPr>
          <a:xfrm>
            <a:off x="8283515" y="674784"/>
            <a:ext cx="3835500" cy="1148400"/>
          </a:xfrm>
          <a:prstGeom prst="roundRect">
            <a:avLst>
              <a:gd name="adj" fmla="val 7808"/>
            </a:avLst>
          </a:prstGeom>
          <a:solidFill>
            <a:schemeClr val="accent1"/>
          </a:solidFill>
          <a:ln w="9525" cap="flat" cmpd="sng">
            <a:solidFill>
              <a:srgbClr val="FFFFFF">
                <a:alpha val="24710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0" dist="228600" dir="5400000" algn="t" rotWithShape="0">
              <a:srgbClr val="000000">
                <a:alpha val="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00"/>
          <p:cNvSpPr txBox="1"/>
          <p:nvPr/>
        </p:nvSpPr>
        <p:spPr>
          <a:xfrm>
            <a:off x="5124475" y="907750"/>
            <a:ext cx="3040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2025-2026 Continuous Improvement Plan Goals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4" name="Google Shape;754;p100"/>
          <p:cNvSpPr/>
          <p:nvPr/>
        </p:nvSpPr>
        <p:spPr>
          <a:xfrm>
            <a:off x="8416969" y="889090"/>
            <a:ext cx="785700" cy="785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55" name="Google Shape;755;p100"/>
          <p:cNvSpPr txBox="1"/>
          <p:nvPr/>
        </p:nvSpPr>
        <p:spPr>
          <a:xfrm>
            <a:off x="8577596" y="882405"/>
            <a:ext cx="681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6" name="Google Shape;756;p100"/>
          <p:cNvSpPr txBox="1"/>
          <p:nvPr/>
        </p:nvSpPr>
        <p:spPr>
          <a:xfrm>
            <a:off x="9283675" y="978221"/>
            <a:ext cx="285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School Data Sheet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8" name="Google Shape;758;p100"/>
          <p:cNvSpPr txBox="1"/>
          <p:nvPr/>
        </p:nvSpPr>
        <p:spPr>
          <a:xfrm>
            <a:off x="4264475" y="1940157"/>
            <a:ext cx="3681900" cy="392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>
              <a:spcBef>
                <a:spcPts val="1000"/>
              </a:spcBef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By the end of the 2025 - 2026 school years, Scott will increase the percent of students scoring proficient and above on the GMAS assessments in math by 5%, from 23.5% to 28.5%.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By the end of the 2025 - 2026 school years, Scott will increase the percent of students scoring proficient and above on the GMAS assessments in math by 5%, from 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26.8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% to 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31.8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%.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</a:rPr>
              <a:t>By the end of the 2025 - 2026 school year, Scott will increase the CCRPI Attendance from 74.1% to 77.1%</a:t>
            </a:r>
          </a:p>
        </p:txBody>
      </p:sp>
      <p:pic>
        <p:nvPicPr>
          <p:cNvPr id="759" name="Google Shape;759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5825" y="4288575"/>
            <a:ext cx="1788499" cy="178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4F78F-DDBB-44DA-B260-5A49F205589A}"/>
              </a:ext>
            </a:extLst>
          </p:cNvPr>
          <p:cNvSpPr txBox="1"/>
          <p:nvPr/>
        </p:nvSpPr>
        <p:spPr>
          <a:xfrm>
            <a:off x="7901132" y="5363845"/>
            <a:ext cx="160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the QR code to access all school data sheets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192AA3E-570F-A06A-28B0-99A78DA96C2C}"/>
              </a:ext>
            </a:extLst>
          </p:cNvPr>
          <p:cNvSpPr/>
          <p:nvPr/>
        </p:nvSpPr>
        <p:spPr>
          <a:xfrm rot="16200000">
            <a:off x="8972117" y="5767060"/>
            <a:ext cx="238770" cy="2474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25364-DC51-2E97-9E73-A591E8C57087}"/>
              </a:ext>
            </a:extLst>
          </p:cNvPr>
          <p:cNvSpPr txBox="1"/>
          <p:nvPr/>
        </p:nvSpPr>
        <p:spPr>
          <a:xfrm>
            <a:off x="9171984" y="1390432"/>
            <a:ext cx="2947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https://tinyurl.com/SchoolDataSheets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D7D97-D92A-32E7-FC9B-1A9ED68CB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144" r="13323" b="4266"/>
          <a:stretch>
            <a:fillRect/>
          </a:stretch>
        </p:blipFill>
        <p:spPr>
          <a:xfrm>
            <a:off x="186283" y="2275373"/>
            <a:ext cx="4078187" cy="290745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1"/>
          <p:cNvSpPr txBox="1">
            <a:spLocks noGrp="1"/>
          </p:cNvSpPr>
          <p:nvPr>
            <p:ph type="sldNum" idx="12"/>
          </p:nvPr>
        </p:nvSpPr>
        <p:spPr>
          <a:xfrm>
            <a:off x="8610600" y="637812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765" name="Google Shape;765;p101"/>
          <p:cNvSpPr txBox="1"/>
          <p:nvPr/>
        </p:nvSpPr>
        <p:spPr>
          <a:xfrm>
            <a:off x="152400" y="114779"/>
            <a:ext cx="102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 ExtraBold" panose="00000900000000000000" pitchFamily="50" charset="0"/>
                <a:cs typeface="Arial"/>
                <a:sym typeface="Arial"/>
              </a:rPr>
              <a:t>School Strategic Planning Process</a:t>
            </a:r>
            <a:endParaRPr kumimoji="0" sz="1100" b="1" i="0" u="sng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 ExtraBold" panose="00000900000000000000" pitchFamily="50" charset="0"/>
              <a:cs typeface="Arial"/>
              <a:sym typeface="Arial"/>
            </a:endParaRPr>
          </a:p>
        </p:txBody>
      </p:sp>
      <p:pic>
        <p:nvPicPr>
          <p:cNvPr id="766" name="Google Shape;76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9675" y="5609263"/>
            <a:ext cx="7239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01"/>
          <p:cNvSpPr txBox="1"/>
          <p:nvPr/>
        </p:nvSpPr>
        <p:spPr>
          <a:xfrm>
            <a:off x="1126748" y="991167"/>
            <a:ext cx="44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Review Data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8" name="Google Shape;768;p101"/>
          <p:cNvSpPr/>
          <p:nvPr/>
        </p:nvSpPr>
        <p:spPr>
          <a:xfrm>
            <a:off x="324725" y="909812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9" name="Google Shape;769;p101"/>
          <p:cNvSpPr txBox="1"/>
          <p:nvPr/>
        </p:nvSpPr>
        <p:spPr>
          <a:xfrm>
            <a:off x="439372" y="892771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01"/>
          <p:cNvSpPr txBox="1"/>
          <p:nvPr/>
        </p:nvSpPr>
        <p:spPr>
          <a:xfrm>
            <a:off x="1112248" y="3665603"/>
            <a:ext cx="49401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Identify 2025-2030 Strategic Objectives 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Reflect on 2020-2025 Strategic Plan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and Discuss Additional Objectives Going Forward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771" name="Google Shape;771;p101"/>
          <p:cNvSpPr/>
          <p:nvPr/>
        </p:nvSpPr>
        <p:spPr>
          <a:xfrm>
            <a:off x="341731" y="1736719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2" name="Google Shape;772;p101"/>
          <p:cNvSpPr txBox="1"/>
          <p:nvPr/>
        </p:nvSpPr>
        <p:spPr>
          <a:xfrm>
            <a:off x="456378" y="1719678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01"/>
          <p:cNvSpPr/>
          <p:nvPr/>
        </p:nvSpPr>
        <p:spPr>
          <a:xfrm>
            <a:off x="341726" y="2580772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4" name="Google Shape;774;p101"/>
          <p:cNvSpPr txBox="1"/>
          <p:nvPr/>
        </p:nvSpPr>
        <p:spPr>
          <a:xfrm>
            <a:off x="456373" y="2563731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01"/>
          <p:cNvSpPr txBox="1"/>
          <p:nvPr/>
        </p:nvSpPr>
        <p:spPr>
          <a:xfrm>
            <a:off x="1116114" y="4957479"/>
            <a:ext cx="420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6" name="Google Shape;776;p101"/>
          <p:cNvSpPr/>
          <p:nvPr/>
        </p:nvSpPr>
        <p:spPr>
          <a:xfrm>
            <a:off x="324719" y="3658691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7" name="Google Shape;777;p101"/>
          <p:cNvSpPr txBox="1"/>
          <p:nvPr/>
        </p:nvSpPr>
        <p:spPr>
          <a:xfrm>
            <a:off x="439366" y="3641650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01"/>
          <p:cNvSpPr txBox="1"/>
          <p:nvPr/>
        </p:nvSpPr>
        <p:spPr>
          <a:xfrm>
            <a:off x="1051966" y="4989002"/>
            <a:ext cx="49401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Approve Your Strategic Plan &amp; Rank Your Strategic Objectives for FY27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779" name="Google Shape;779;p101"/>
          <p:cNvSpPr/>
          <p:nvPr/>
        </p:nvSpPr>
        <p:spPr>
          <a:xfrm>
            <a:off x="324719" y="4915766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80" name="Google Shape;780;p101"/>
          <p:cNvSpPr txBox="1"/>
          <p:nvPr/>
        </p:nvSpPr>
        <p:spPr>
          <a:xfrm>
            <a:off x="439366" y="4898725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01"/>
          <p:cNvSpPr txBox="1"/>
          <p:nvPr/>
        </p:nvSpPr>
        <p:spPr>
          <a:xfrm>
            <a:off x="1112248" y="2517965"/>
            <a:ext cx="4766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Confirm 2030 Goals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Create CIP Goals to 2030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Identify Additional Goals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101"/>
          <p:cNvSpPr txBox="1"/>
          <p:nvPr/>
        </p:nvSpPr>
        <p:spPr>
          <a:xfrm>
            <a:off x="6290923" y="1161505"/>
            <a:ext cx="5404800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Sample GO Team Business Meeting Cadence</a:t>
            </a:r>
            <a:endParaRPr kumimoji="0" sz="1800" b="1" i="1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Business Meeting 1: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Review Data </a:t>
            </a: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(MAP, GMAS, Graduation Rate, CCRPI, etc.)</a:t>
            </a:r>
            <a:endParaRPr kumimoji="0" sz="11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Business Meeting 2: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Review Data (School KPIs)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Align Mission/Vision/ Purpose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Confirm 2030 Goals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Business Meeting 3: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Identify 2025-2030 Strategic Objectives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Business Meeting 4 (Budget Allocation):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Confirm &amp; Prioritize Your Strategic Plan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3" name="Google Shape;783;p101"/>
          <p:cNvSpPr txBox="1"/>
          <p:nvPr/>
        </p:nvSpPr>
        <p:spPr>
          <a:xfrm>
            <a:off x="1126748" y="1842899"/>
            <a:ext cx="44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Align Mission/Vision/Purpose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1DC4EE-6798-F284-51A9-161BF6C00E2B}"/>
              </a:ext>
            </a:extLst>
          </p:cNvPr>
          <p:cNvSpPr/>
          <p:nvPr/>
        </p:nvSpPr>
        <p:spPr>
          <a:xfrm>
            <a:off x="6067771" y="1168988"/>
            <a:ext cx="5510857" cy="45550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>
          <a:extLst>
            <a:ext uri="{FF2B5EF4-FFF2-40B4-BE49-F238E27FC236}">
              <a16:creationId xmlns:a16="http://schemas.microsoft.com/office/drawing/2014/main" id="{AA1F116E-52A2-7A74-2947-34A843474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1">
            <a:extLst>
              <a:ext uri="{FF2B5EF4-FFF2-40B4-BE49-F238E27FC236}">
                <a16:creationId xmlns:a16="http://schemas.microsoft.com/office/drawing/2014/main" id="{524298F5-FFB9-625A-D950-34C6E0F2EB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812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765" name="Google Shape;765;p101">
            <a:extLst>
              <a:ext uri="{FF2B5EF4-FFF2-40B4-BE49-F238E27FC236}">
                <a16:creationId xmlns:a16="http://schemas.microsoft.com/office/drawing/2014/main" id="{30318820-2202-F39A-366B-80093C30C99E}"/>
              </a:ext>
            </a:extLst>
          </p:cNvPr>
          <p:cNvSpPr txBox="1"/>
          <p:nvPr/>
        </p:nvSpPr>
        <p:spPr>
          <a:xfrm>
            <a:off x="324338" y="114779"/>
            <a:ext cx="11543323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 ExtraBold" panose="00000900000000000000" pitchFamily="50" charset="0"/>
                <a:cs typeface="Arial"/>
                <a:sym typeface="Arial"/>
              </a:rPr>
              <a:t>Today’s Focus: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cs typeface="Arial"/>
                <a:sym typeface="Arial"/>
              </a:rPr>
              <a:t>School Strategic Planning Process: Steps 1, 2, and 3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cs typeface="Arial"/>
              <a:sym typeface="Arial"/>
            </a:endParaRPr>
          </a:p>
        </p:txBody>
      </p:sp>
      <p:pic>
        <p:nvPicPr>
          <p:cNvPr id="766" name="Google Shape;766;p101">
            <a:extLst>
              <a:ext uri="{FF2B5EF4-FFF2-40B4-BE49-F238E27FC236}">
                <a16:creationId xmlns:a16="http://schemas.microsoft.com/office/drawing/2014/main" id="{9EB0B90C-2D91-4136-ABED-E4EF363FB3A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9675" y="5609263"/>
            <a:ext cx="7239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01">
            <a:extLst>
              <a:ext uri="{FF2B5EF4-FFF2-40B4-BE49-F238E27FC236}">
                <a16:creationId xmlns:a16="http://schemas.microsoft.com/office/drawing/2014/main" id="{59BA5B23-75F1-8CB5-418E-1612F4A87E45}"/>
              </a:ext>
            </a:extLst>
          </p:cNvPr>
          <p:cNvSpPr txBox="1"/>
          <p:nvPr/>
        </p:nvSpPr>
        <p:spPr>
          <a:xfrm>
            <a:off x="1102298" y="1419896"/>
            <a:ext cx="44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Review Data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8" name="Google Shape;768;p101">
            <a:extLst>
              <a:ext uri="{FF2B5EF4-FFF2-40B4-BE49-F238E27FC236}">
                <a16:creationId xmlns:a16="http://schemas.microsoft.com/office/drawing/2014/main" id="{0608E7DB-FD29-698E-65A9-D2B8EB9AB1DB}"/>
              </a:ext>
            </a:extLst>
          </p:cNvPr>
          <p:cNvSpPr/>
          <p:nvPr/>
        </p:nvSpPr>
        <p:spPr>
          <a:xfrm>
            <a:off x="300275" y="1338541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9" name="Google Shape;769;p101">
            <a:extLst>
              <a:ext uri="{FF2B5EF4-FFF2-40B4-BE49-F238E27FC236}">
                <a16:creationId xmlns:a16="http://schemas.microsoft.com/office/drawing/2014/main" id="{A4FD6A96-1153-7DAE-DF16-BF92AB0EA00F}"/>
              </a:ext>
            </a:extLst>
          </p:cNvPr>
          <p:cNvSpPr txBox="1"/>
          <p:nvPr/>
        </p:nvSpPr>
        <p:spPr>
          <a:xfrm>
            <a:off x="414922" y="1321500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01">
            <a:extLst>
              <a:ext uri="{FF2B5EF4-FFF2-40B4-BE49-F238E27FC236}">
                <a16:creationId xmlns:a16="http://schemas.microsoft.com/office/drawing/2014/main" id="{A9F98241-EF23-7A63-B02A-3F942806C261}"/>
              </a:ext>
            </a:extLst>
          </p:cNvPr>
          <p:cNvSpPr txBox="1"/>
          <p:nvPr/>
        </p:nvSpPr>
        <p:spPr>
          <a:xfrm>
            <a:off x="1087798" y="4094332"/>
            <a:ext cx="49401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Identify 2025-2030 Strategic Objectives 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Reflect on 2020-2025 Strategic Plan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and Discuss Additional Objectives Going Forward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771" name="Google Shape;771;p101">
            <a:extLst>
              <a:ext uri="{FF2B5EF4-FFF2-40B4-BE49-F238E27FC236}">
                <a16:creationId xmlns:a16="http://schemas.microsoft.com/office/drawing/2014/main" id="{56D172CB-1AC1-039F-733B-CBCB4FD99BE8}"/>
              </a:ext>
            </a:extLst>
          </p:cNvPr>
          <p:cNvSpPr/>
          <p:nvPr/>
        </p:nvSpPr>
        <p:spPr>
          <a:xfrm>
            <a:off x="317281" y="2165448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2" name="Google Shape;772;p101">
            <a:extLst>
              <a:ext uri="{FF2B5EF4-FFF2-40B4-BE49-F238E27FC236}">
                <a16:creationId xmlns:a16="http://schemas.microsoft.com/office/drawing/2014/main" id="{107FDF4C-5137-2C2F-AC43-24F1E2DF073B}"/>
              </a:ext>
            </a:extLst>
          </p:cNvPr>
          <p:cNvSpPr txBox="1"/>
          <p:nvPr/>
        </p:nvSpPr>
        <p:spPr>
          <a:xfrm>
            <a:off x="431928" y="2148407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01">
            <a:extLst>
              <a:ext uri="{FF2B5EF4-FFF2-40B4-BE49-F238E27FC236}">
                <a16:creationId xmlns:a16="http://schemas.microsoft.com/office/drawing/2014/main" id="{EA2A7500-5AF6-056E-020B-369D7CF5C2AC}"/>
              </a:ext>
            </a:extLst>
          </p:cNvPr>
          <p:cNvSpPr/>
          <p:nvPr/>
        </p:nvSpPr>
        <p:spPr>
          <a:xfrm>
            <a:off x="317276" y="3009501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4" name="Google Shape;774;p101">
            <a:extLst>
              <a:ext uri="{FF2B5EF4-FFF2-40B4-BE49-F238E27FC236}">
                <a16:creationId xmlns:a16="http://schemas.microsoft.com/office/drawing/2014/main" id="{FDB6FF3B-EAFF-F490-0AC5-98F83D83FB48}"/>
              </a:ext>
            </a:extLst>
          </p:cNvPr>
          <p:cNvSpPr txBox="1"/>
          <p:nvPr/>
        </p:nvSpPr>
        <p:spPr>
          <a:xfrm>
            <a:off x="431923" y="2992460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01">
            <a:extLst>
              <a:ext uri="{FF2B5EF4-FFF2-40B4-BE49-F238E27FC236}">
                <a16:creationId xmlns:a16="http://schemas.microsoft.com/office/drawing/2014/main" id="{DB40A0B5-968E-B875-DBF6-84F1764B1315}"/>
              </a:ext>
            </a:extLst>
          </p:cNvPr>
          <p:cNvSpPr txBox="1"/>
          <p:nvPr/>
        </p:nvSpPr>
        <p:spPr>
          <a:xfrm>
            <a:off x="1091664" y="5057024"/>
            <a:ext cx="420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6" name="Google Shape;776;p101">
            <a:extLst>
              <a:ext uri="{FF2B5EF4-FFF2-40B4-BE49-F238E27FC236}">
                <a16:creationId xmlns:a16="http://schemas.microsoft.com/office/drawing/2014/main" id="{082873F4-DBFD-3E0A-9368-2FE34FB95365}"/>
              </a:ext>
            </a:extLst>
          </p:cNvPr>
          <p:cNvSpPr/>
          <p:nvPr/>
        </p:nvSpPr>
        <p:spPr>
          <a:xfrm>
            <a:off x="300269" y="4087420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77" name="Google Shape;777;p101">
            <a:extLst>
              <a:ext uri="{FF2B5EF4-FFF2-40B4-BE49-F238E27FC236}">
                <a16:creationId xmlns:a16="http://schemas.microsoft.com/office/drawing/2014/main" id="{EF275173-1F9C-856D-28F9-6F3AD5B66797}"/>
              </a:ext>
            </a:extLst>
          </p:cNvPr>
          <p:cNvSpPr txBox="1"/>
          <p:nvPr/>
        </p:nvSpPr>
        <p:spPr>
          <a:xfrm>
            <a:off x="414916" y="4070379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01">
            <a:extLst>
              <a:ext uri="{FF2B5EF4-FFF2-40B4-BE49-F238E27FC236}">
                <a16:creationId xmlns:a16="http://schemas.microsoft.com/office/drawing/2014/main" id="{F462AE91-5649-65EE-E4A2-2360A9CDE513}"/>
              </a:ext>
            </a:extLst>
          </p:cNvPr>
          <p:cNvSpPr txBox="1"/>
          <p:nvPr/>
        </p:nvSpPr>
        <p:spPr>
          <a:xfrm>
            <a:off x="1044510" y="5386208"/>
            <a:ext cx="49401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Approve Your Strategic Plan &amp; Rank Your Strategic Objectives for FY27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779" name="Google Shape;779;p101">
            <a:extLst>
              <a:ext uri="{FF2B5EF4-FFF2-40B4-BE49-F238E27FC236}">
                <a16:creationId xmlns:a16="http://schemas.microsoft.com/office/drawing/2014/main" id="{DDA30C4D-FE86-43B9-FD25-48A283570007}"/>
              </a:ext>
            </a:extLst>
          </p:cNvPr>
          <p:cNvSpPr/>
          <p:nvPr/>
        </p:nvSpPr>
        <p:spPr>
          <a:xfrm>
            <a:off x="317263" y="5312972"/>
            <a:ext cx="612600" cy="612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71300" tIns="35625" rIns="71300" bIns="356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4"/>
              <a:buFont typeface="Arial"/>
              <a:buNone/>
              <a:tabLst/>
              <a:defRPr/>
            </a:pPr>
            <a:endParaRPr kumimoji="0" sz="140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80" name="Google Shape;780;p101">
            <a:extLst>
              <a:ext uri="{FF2B5EF4-FFF2-40B4-BE49-F238E27FC236}">
                <a16:creationId xmlns:a16="http://schemas.microsoft.com/office/drawing/2014/main" id="{257346ED-477A-042F-9F38-F364FCBDEAAD}"/>
              </a:ext>
            </a:extLst>
          </p:cNvPr>
          <p:cNvSpPr txBox="1"/>
          <p:nvPr/>
        </p:nvSpPr>
        <p:spPr>
          <a:xfrm>
            <a:off x="431910" y="5295931"/>
            <a:ext cx="41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71300" rIns="71300" bIns="713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1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</a:t>
            </a:r>
            <a:endParaRPr kumimoji="0" sz="109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01">
            <a:extLst>
              <a:ext uri="{FF2B5EF4-FFF2-40B4-BE49-F238E27FC236}">
                <a16:creationId xmlns:a16="http://schemas.microsoft.com/office/drawing/2014/main" id="{92F42C3D-D720-058D-17F1-BDF56318C001}"/>
              </a:ext>
            </a:extLst>
          </p:cNvPr>
          <p:cNvSpPr txBox="1"/>
          <p:nvPr/>
        </p:nvSpPr>
        <p:spPr>
          <a:xfrm>
            <a:off x="1087798" y="2946694"/>
            <a:ext cx="4766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Confirm 2030 Goals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Create CIP Goals to 2030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Identify Additional Goals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101">
            <a:extLst>
              <a:ext uri="{FF2B5EF4-FFF2-40B4-BE49-F238E27FC236}">
                <a16:creationId xmlns:a16="http://schemas.microsoft.com/office/drawing/2014/main" id="{DB77053E-067F-A584-0022-E5D251DAEDAC}"/>
              </a:ext>
            </a:extLst>
          </p:cNvPr>
          <p:cNvSpPr txBox="1"/>
          <p:nvPr/>
        </p:nvSpPr>
        <p:spPr>
          <a:xfrm>
            <a:off x="6194513" y="1268533"/>
            <a:ext cx="54048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Sample GO Team Business Meeting Cadence</a:t>
            </a:r>
            <a:endParaRPr kumimoji="0" sz="1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Business Meeting 1: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Review Data </a:t>
            </a: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(MAP, GMAS, Graduation Rate, CCRPI, etc.)</a:t>
            </a:r>
            <a:endParaRPr kumimoji="0" sz="11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Business Meeting 2: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Review Data (School KPIs)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Align Mission/Vision/ Purpose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Confirm 2030 Goals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Business Meeting 3: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Identify 2025-2030 Strategic Objectives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Business Meeting 4 (Budget Allocation): 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Approve Your Strategic Plan &amp; Rank Your Strategic Objectives for FY27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3" name="Google Shape;783;p101">
            <a:extLst>
              <a:ext uri="{FF2B5EF4-FFF2-40B4-BE49-F238E27FC236}">
                <a16:creationId xmlns:a16="http://schemas.microsoft.com/office/drawing/2014/main" id="{B5EAC75B-610B-4DE2-7827-3FA8CBC21A07}"/>
              </a:ext>
            </a:extLst>
          </p:cNvPr>
          <p:cNvSpPr txBox="1"/>
          <p:nvPr/>
        </p:nvSpPr>
        <p:spPr>
          <a:xfrm>
            <a:off x="1102298" y="2271628"/>
            <a:ext cx="44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Align Mission/Vision/Purpose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69DE4C-5C03-36A4-3A61-9C5C65E4E818}"/>
              </a:ext>
            </a:extLst>
          </p:cNvPr>
          <p:cNvSpPr/>
          <p:nvPr/>
        </p:nvSpPr>
        <p:spPr>
          <a:xfrm>
            <a:off x="6043321" y="1268533"/>
            <a:ext cx="5510857" cy="45550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1DD238-0362-755E-D6C6-C0C893D3505F}"/>
              </a:ext>
            </a:extLst>
          </p:cNvPr>
          <p:cNvSpPr/>
          <p:nvPr/>
        </p:nvSpPr>
        <p:spPr>
          <a:xfrm>
            <a:off x="219390" y="1231073"/>
            <a:ext cx="4680593" cy="27929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E10F9E7E-A3CD-B79B-4550-F46E917A0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513" y="1990120"/>
            <a:ext cx="563016" cy="5630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72D0AF-9AD8-A24F-BDF4-4A48A8C2F0F0}"/>
              </a:ext>
            </a:extLst>
          </p:cNvPr>
          <p:cNvSpPr/>
          <p:nvPr/>
        </p:nvSpPr>
        <p:spPr>
          <a:xfrm>
            <a:off x="6185820" y="2617510"/>
            <a:ext cx="4320140" cy="14138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814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0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26" b="7926"/>
          <a:stretch/>
        </p:blipFill>
        <p:spPr>
          <a:xfrm>
            <a:off x="-318053" y="-178906"/>
            <a:ext cx="12510051" cy="7036907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04"/>
          <p:cNvSpPr/>
          <p:nvPr/>
        </p:nvSpPr>
        <p:spPr>
          <a:xfrm>
            <a:off x="-318053" y="-268360"/>
            <a:ext cx="12510000" cy="7215900"/>
          </a:xfrm>
          <a:prstGeom prst="rect">
            <a:avLst/>
          </a:prstGeom>
          <a:solidFill>
            <a:schemeClr val="dk1">
              <a:alpha val="77650"/>
            </a:schemeClr>
          </a:solidFill>
          <a:ln w="19050" cap="flat" cmpd="sng">
            <a:solidFill>
              <a:srgbClr val="5D5D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8" name="Google Shape;818;p104"/>
          <p:cNvGrpSpPr/>
          <p:nvPr/>
        </p:nvGrpSpPr>
        <p:grpSpPr>
          <a:xfrm>
            <a:off x="231891" y="1987743"/>
            <a:ext cx="11410171" cy="2963773"/>
            <a:chOff x="1741174" y="2781058"/>
            <a:chExt cx="10350300" cy="2963773"/>
          </a:xfrm>
        </p:grpSpPr>
        <p:sp>
          <p:nvSpPr>
            <p:cNvPr id="819" name="Google Shape;819;p104"/>
            <p:cNvSpPr txBox="1"/>
            <p:nvPr/>
          </p:nvSpPr>
          <p:spPr>
            <a:xfrm>
              <a:off x="1741174" y="2781058"/>
              <a:ext cx="10350300" cy="70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914400" marR="0" lvl="0" indent="-482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Georgia"/>
                <a:buAutoNum type="arabicPeriod"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Review Data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820" name="Google Shape;820;p104"/>
            <p:cNvSpPr txBox="1"/>
            <p:nvPr/>
          </p:nvSpPr>
          <p:spPr>
            <a:xfrm>
              <a:off x="1858407" y="5467931"/>
              <a:ext cx="2739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1" name="Google Shape;821;p104"/>
          <p:cNvSpPr txBox="1"/>
          <p:nvPr/>
        </p:nvSpPr>
        <p:spPr>
          <a:xfrm>
            <a:off x="1871334" y="6314798"/>
            <a:ext cx="791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One District. One Goal. Every Child.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22" name="Google Shape;822;p104" title="APSLogo_White_Hor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4800" y="6208613"/>
            <a:ext cx="1400274" cy="55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0;p105">
            <a:extLst>
              <a:ext uri="{FF2B5EF4-FFF2-40B4-BE49-F238E27FC236}">
                <a16:creationId xmlns:a16="http://schemas.microsoft.com/office/drawing/2014/main" id="{DA5689CA-9764-21F7-F8D3-CBD324289DB3}"/>
              </a:ext>
            </a:extLst>
          </p:cNvPr>
          <p:cNvSpPr txBox="1"/>
          <p:nvPr/>
        </p:nvSpPr>
        <p:spPr>
          <a:xfrm>
            <a:off x="243866" y="222338"/>
            <a:ext cx="2215800" cy="567844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Guiding Questions for the GO Team to Discuss:</a:t>
            </a: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What do you notice?</a:t>
            </a: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What are your wonderings?</a:t>
            </a: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Are you on track?</a:t>
            </a: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Are there specific sub-group performance gaps?</a:t>
            </a: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74320" marR="0" lvl="0" indent="-2070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Outside of the “Instructional Core,” what could be a focus area?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AABBC3-1A5E-5C0D-73BB-AE8D7ABD0D57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E4E3F6-0CDC-F047-6827-E5FF7D2B0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666" y="0"/>
            <a:ext cx="9134926" cy="61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8C8E05-4B70-5091-85B1-0D7BBEB8B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1"/>
            <a:ext cx="2763748" cy="1037690"/>
          </a:xfrm>
        </p:spPr>
        <p:txBody>
          <a:bodyPr/>
          <a:lstStyle/>
          <a:p>
            <a:r>
              <a:rPr lang="en-US" b="1">
                <a:latin typeface="Georgia" panose="02040502050405020303" pitchFamily="18" charset="0"/>
                <a:cs typeface="Poppins" panose="00000500000000000000" pitchFamily="2" charset="0"/>
              </a:rPr>
              <a:t>Agenda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3C9F5-9CEB-264B-5336-19ABFCFF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268F-77EF-474B-8EE9-9DC3EFC3DF7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B36B1-9E40-081E-C2C9-59889E078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5" t="-19130" r="290" b="19130"/>
          <a:stretch>
            <a:fillRect/>
          </a:stretch>
        </p:blipFill>
        <p:spPr>
          <a:xfrm>
            <a:off x="11125200" y="-1391478"/>
            <a:ext cx="1066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81F689-B02A-6D5D-64A9-6B2ED5A1914C}"/>
              </a:ext>
            </a:extLst>
          </p:cNvPr>
          <p:cNvSpPr txBox="1"/>
          <p:nvPr/>
        </p:nvSpPr>
        <p:spPr>
          <a:xfrm>
            <a:off x="2437115" y="1149209"/>
            <a:ext cx="7317769" cy="37691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>
              <a:lnSpc>
                <a:spcPct val="107000"/>
              </a:lnSpc>
              <a:buClr>
                <a:srgbClr val="D8031C"/>
              </a:buClr>
              <a:buFont typeface="+mj-lt"/>
              <a:buAutoNum type="romanUcPeriod"/>
            </a:pPr>
            <a:r>
              <a:rPr lang="en-US" sz="1600" b="1" dirty="0">
                <a:effectLst/>
                <a:latin typeface="Calibri"/>
                <a:ea typeface="Calibri"/>
                <a:cs typeface="Arial"/>
              </a:rPr>
              <a:t>Call to Order</a:t>
            </a:r>
            <a:endParaRPr lang="en-US" sz="140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8031C"/>
              </a:buClr>
              <a:buFont typeface="+mj-lt"/>
              <a:buAutoNum type="romanUcPeriod"/>
            </a:pPr>
            <a:r>
              <a:rPr lang="en-US" sz="1600" b="1" dirty="0">
                <a:effectLst/>
                <a:latin typeface="Calibri"/>
                <a:ea typeface="Calibri"/>
                <a:cs typeface="Arial"/>
              </a:rPr>
              <a:t>Roll Call; Establish Quorum </a:t>
            </a:r>
            <a:endParaRPr lang="en-US" sz="140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8031C"/>
              </a:buClr>
              <a:buFont typeface="+mj-lt"/>
              <a:buAutoNum type="romanUcPeriod"/>
            </a:pPr>
            <a:r>
              <a:rPr lang="en-US" sz="1600" b="1" dirty="0">
                <a:effectLst/>
                <a:latin typeface="Calibri"/>
                <a:ea typeface="Calibri"/>
                <a:cs typeface="Arial"/>
              </a:rPr>
              <a:t>Action Items </a:t>
            </a:r>
            <a:endParaRPr lang="en-US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1600" dirty="0">
                <a:effectLst/>
                <a:latin typeface="Calibri"/>
                <a:ea typeface="Calibri"/>
                <a:cs typeface="Arial"/>
              </a:rPr>
              <a:t>Approval of Agenda </a:t>
            </a:r>
            <a:endParaRPr lang="en-US" sz="1400">
              <a:effectLst/>
              <a:latin typeface="Calibri"/>
              <a:ea typeface="Calibri"/>
              <a:cs typeface="Arial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1600" dirty="0">
                <a:effectLst/>
                <a:latin typeface="Calibri"/>
                <a:ea typeface="Calibri"/>
                <a:cs typeface="Arial"/>
              </a:rPr>
              <a:t>Approval of Previous Minutes</a:t>
            </a:r>
            <a:endParaRPr lang="en-US" sz="140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8031C"/>
              </a:buClr>
              <a:buFont typeface="+mj-lt"/>
              <a:buAutoNum type="romanUcPeriod"/>
            </a:pPr>
            <a:r>
              <a:rPr lang="en-US" sz="1600" b="1" dirty="0">
                <a:effectLst/>
                <a:latin typeface="Calibri"/>
                <a:ea typeface="Calibri"/>
                <a:cs typeface="Arial"/>
              </a:rPr>
              <a:t>Discussion Items </a:t>
            </a:r>
            <a:endParaRPr lang="en-US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1600" dirty="0">
                <a:effectLst/>
                <a:latin typeface="Calibri"/>
                <a:ea typeface="Calibri"/>
                <a:cs typeface="Arial"/>
              </a:rPr>
              <a:t>Graduation Rate </a:t>
            </a:r>
            <a:r>
              <a:rPr lang="en-US" sz="1600" i="1" dirty="0">
                <a:effectLst/>
                <a:latin typeface="Calibri"/>
                <a:ea typeface="Calibri"/>
                <a:cs typeface="Arial"/>
              </a:rPr>
              <a:t>(For High School GO Teams if not previously discussed)</a:t>
            </a:r>
            <a:endParaRPr lang="en-US" sz="1400">
              <a:effectLst/>
              <a:latin typeface="Calibri"/>
              <a:ea typeface="Calibri"/>
              <a:cs typeface="Arial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1600" dirty="0">
                <a:effectLst/>
                <a:latin typeface="Calibri"/>
                <a:ea typeface="Calibri"/>
                <a:cs typeface="Arial"/>
              </a:rPr>
              <a:t>2025-2030 Strategic Plan Development</a:t>
            </a:r>
            <a:endParaRPr lang="en-US" sz="140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8031C"/>
              </a:buClr>
              <a:buFont typeface="+mj-lt"/>
              <a:buAutoNum type="romanUcPeriod"/>
            </a:pPr>
            <a:r>
              <a:rPr lang="en-US" sz="1600" b="1" dirty="0">
                <a:effectLst/>
                <a:latin typeface="Calibri"/>
                <a:ea typeface="Calibri"/>
                <a:cs typeface="Arial"/>
              </a:rPr>
              <a:t>Information Items </a:t>
            </a:r>
            <a:endParaRPr lang="en-US" sz="1600" i="1">
              <a:solidFill>
                <a:srgbClr val="808184"/>
              </a:solidFill>
              <a:effectLst/>
              <a:latin typeface="Calibri"/>
              <a:ea typeface="Calibri"/>
              <a:cs typeface="Arial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1600" dirty="0">
                <a:effectLst/>
                <a:latin typeface="Calibri"/>
                <a:ea typeface="Calibri"/>
                <a:cs typeface="Arial"/>
              </a:rPr>
              <a:t>Principal’s Report</a:t>
            </a:r>
            <a:endParaRPr lang="en-US" sz="1400">
              <a:effectLst/>
              <a:latin typeface="Calibri"/>
              <a:ea typeface="Calibri"/>
              <a:cs typeface="Arial"/>
            </a:endParaRPr>
          </a:p>
          <a:p>
            <a:pPr marL="742950" marR="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16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APS Forward 2040 –Comprehensive Long-Range Facilities Plan Update</a:t>
            </a:r>
            <a:endParaRPr lang="en-US" sz="1400">
              <a:effectLst/>
              <a:latin typeface="Calibri"/>
              <a:ea typeface="Calibri"/>
              <a:cs typeface="Calibri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8031C"/>
              </a:buClr>
              <a:buFont typeface="+mj-lt"/>
              <a:buAutoNum type="romanUcPeriod"/>
            </a:pPr>
            <a:r>
              <a:rPr lang="en-US" sz="1600" b="1" dirty="0">
                <a:effectLst/>
                <a:latin typeface="Calibri"/>
                <a:ea typeface="Calibri"/>
                <a:cs typeface="Arial"/>
              </a:rPr>
              <a:t>Announcements </a:t>
            </a:r>
            <a:endParaRPr lang="en-US" sz="1600" i="1">
              <a:solidFill>
                <a:srgbClr val="808184"/>
              </a:solidFill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>
              <a:lnSpc>
                <a:spcPct val="107000"/>
              </a:lnSpc>
              <a:buClr>
                <a:srgbClr val="D8031C"/>
              </a:buClr>
              <a:buFont typeface="+mj-lt"/>
              <a:buAutoNum type="romanUcPeriod"/>
            </a:pPr>
            <a:r>
              <a:rPr lang="en-US" sz="1600" b="1" dirty="0">
                <a:effectLst/>
                <a:latin typeface="Calibri"/>
                <a:ea typeface="Calibri"/>
                <a:cs typeface="Arial"/>
              </a:rPr>
              <a:t>Public Comment</a:t>
            </a:r>
            <a:endParaRPr lang="en-US" sz="1600" i="1" dirty="0">
              <a:solidFill>
                <a:srgbClr val="808184"/>
              </a:solidFill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Clr>
                <a:srgbClr val="D8031C"/>
              </a:buClr>
              <a:buFont typeface="+mj-lt"/>
              <a:buAutoNum type="romanUcPeriod"/>
            </a:pPr>
            <a:r>
              <a:rPr lang="en-US" sz="1600" b="1" dirty="0">
                <a:effectLst/>
                <a:latin typeface="Calibri"/>
                <a:ea typeface="Calibri"/>
                <a:cs typeface="Arial"/>
              </a:rPr>
              <a:t>Adjournment</a:t>
            </a:r>
            <a:endParaRPr lang="en-US" sz="1400">
              <a:effectLst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87530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10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26" b="7926"/>
          <a:stretch/>
        </p:blipFill>
        <p:spPr>
          <a:xfrm>
            <a:off x="-318053" y="-178906"/>
            <a:ext cx="12510051" cy="7036907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06"/>
          <p:cNvSpPr/>
          <p:nvPr/>
        </p:nvSpPr>
        <p:spPr>
          <a:xfrm>
            <a:off x="-318053" y="-268360"/>
            <a:ext cx="12510000" cy="7215900"/>
          </a:xfrm>
          <a:prstGeom prst="rect">
            <a:avLst/>
          </a:prstGeom>
          <a:solidFill>
            <a:schemeClr val="dk1">
              <a:alpha val="77650"/>
            </a:schemeClr>
          </a:solidFill>
          <a:ln w="19050" cap="flat" cmpd="sng">
            <a:solidFill>
              <a:srgbClr val="5D5D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106"/>
          <p:cNvGrpSpPr/>
          <p:nvPr/>
        </p:nvGrpSpPr>
        <p:grpSpPr>
          <a:xfrm>
            <a:off x="231891" y="1987743"/>
            <a:ext cx="11410171" cy="2963773"/>
            <a:chOff x="1741174" y="2781058"/>
            <a:chExt cx="10350300" cy="2963773"/>
          </a:xfrm>
        </p:grpSpPr>
        <p:sp>
          <p:nvSpPr>
            <p:cNvPr id="838" name="Google Shape;838;p106"/>
            <p:cNvSpPr txBox="1"/>
            <p:nvPr/>
          </p:nvSpPr>
          <p:spPr>
            <a:xfrm>
              <a:off x="1741174" y="2781058"/>
              <a:ext cx="10350300" cy="70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2. Align Mission/Vision/Purpose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839" name="Google Shape;839;p106"/>
            <p:cNvSpPr txBox="1"/>
            <p:nvPr/>
          </p:nvSpPr>
          <p:spPr>
            <a:xfrm>
              <a:off x="1858407" y="5467931"/>
              <a:ext cx="2739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0" name="Google Shape;840;p106"/>
          <p:cNvSpPr txBox="1"/>
          <p:nvPr/>
        </p:nvSpPr>
        <p:spPr>
          <a:xfrm>
            <a:off x="1871334" y="6314798"/>
            <a:ext cx="791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One District. One Goal. Every Child.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41" name="Google Shape;841;p106" title="APSLogo_White_Hor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4800" y="6208613"/>
            <a:ext cx="1400274" cy="55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6F68C-37B7-E41B-3384-C5B6F93A3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46091F-DBF6-0C8C-C228-945ED0BC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18" y="30487"/>
            <a:ext cx="12191206" cy="6827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E054E8-CF4C-8F97-D95F-91AADADB2FFF}"/>
              </a:ext>
            </a:extLst>
          </p:cNvPr>
          <p:cNvSpPr/>
          <p:nvPr/>
        </p:nvSpPr>
        <p:spPr>
          <a:xfrm>
            <a:off x="1770888" y="222417"/>
            <a:ext cx="8650224" cy="682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140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76F4658-984F-03D4-9948-1EEAE48421DB}"/>
              </a:ext>
            </a:extLst>
          </p:cNvPr>
          <p:cNvGrpSpPr/>
          <p:nvPr/>
        </p:nvGrpSpPr>
        <p:grpSpPr>
          <a:xfrm>
            <a:off x="747265" y="1071553"/>
            <a:ext cx="9884931" cy="1717749"/>
            <a:chOff x="-42330" y="-268879"/>
            <a:chExt cx="15426004" cy="3656298"/>
          </a:xfrm>
        </p:grpSpPr>
        <p:sp>
          <p:nvSpPr>
            <p:cNvPr id="2" name="Google Shape;846;p107">
              <a:extLst>
                <a:ext uri="{FF2B5EF4-FFF2-40B4-BE49-F238E27FC236}">
                  <a16:creationId xmlns:a16="http://schemas.microsoft.com/office/drawing/2014/main" id="{511D3855-698D-CCE2-B056-E102225B8A7D}"/>
                </a:ext>
              </a:extLst>
            </p:cNvPr>
            <p:cNvSpPr/>
            <p:nvPr/>
          </p:nvSpPr>
          <p:spPr>
            <a:xfrm>
              <a:off x="7670672" y="25"/>
              <a:ext cx="7713002" cy="32643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Google Shape;847;p107">
              <a:extLst>
                <a:ext uri="{FF2B5EF4-FFF2-40B4-BE49-F238E27FC236}">
                  <a16:creationId xmlns:a16="http://schemas.microsoft.com/office/drawing/2014/main" id="{A8D25F7E-21B5-B08F-A7D6-2EEBAF3AD6A3}"/>
                </a:ext>
              </a:extLst>
            </p:cNvPr>
            <p:cNvSpPr/>
            <p:nvPr/>
          </p:nvSpPr>
          <p:spPr>
            <a:xfrm>
              <a:off x="-42330" y="25"/>
              <a:ext cx="7713000" cy="3264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849;p107">
              <a:extLst>
                <a:ext uri="{FF2B5EF4-FFF2-40B4-BE49-F238E27FC236}">
                  <a16:creationId xmlns:a16="http://schemas.microsoft.com/office/drawing/2014/main" id="{ADC2C182-2648-E6A7-1498-206B758056AE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7848111" y="-268879"/>
              <a:ext cx="754675" cy="3656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850;p107">
              <a:extLst>
                <a:ext uri="{FF2B5EF4-FFF2-40B4-BE49-F238E27FC236}">
                  <a16:creationId xmlns:a16="http://schemas.microsoft.com/office/drawing/2014/main" id="{46411F63-1F87-46D8-ABF4-4ACBC5CEC4F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524" y="3524"/>
              <a:ext cx="754675" cy="3111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851;p107">
              <a:extLst>
                <a:ext uri="{FF2B5EF4-FFF2-40B4-BE49-F238E27FC236}">
                  <a16:creationId xmlns:a16="http://schemas.microsoft.com/office/drawing/2014/main" id="{FAD4E173-F4D1-4B8B-68C1-7D5ACDE07C16}"/>
                </a:ext>
              </a:extLst>
            </p:cNvPr>
            <p:cNvSpPr txBox="1"/>
            <p:nvPr/>
          </p:nvSpPr>
          <p:spPr>
            <a:xfrm>
              <a:off x="889036" y="917718"/>
              <a:ext cx="6730800" cy="1506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E6E7E8"/>
                  </a:solidFill>
                  <a:effectLst/>
                  <a:uLnTx/>
                  <a:uFillTx/>
                  <a:latin typeface="Lexend ExtraBold"/>
                  <a:ea typeface="Lexend ExtraBold"/>
                  <a:cs typeface="Lexend ExtraBold"/>
                  <a:sym typeface="Lexend ExtraBold"/>
                </a:rPr>
                <a:t>We are </a:t>
              </a:r>
              <a:r>
                <a:rPr kumimoji="0" lang="en-US" sz="2500" b="0" i="1" u="none" strike="noStrike" kern="0" cap="none" spc="0" normalizeH="0" baseline="0" noProof="0">
                  <a:ln>
                    <a:noFill/>
                  </a:ln>
                  <a:solidFill>
                    <a:srgbClr val="E6E7E8"/>
                  </a:solidFill>
                  <a:effectLst/>
                  <a:uLnTx/>
                  <a:uFillTx/>
                  <a:latin typeface="Lexend ExtraBold"/>
                  <a:ea typeface="Lexend ExtraBold"/>
                  <a:cs typeface="Lexend ExtraBold"/>
                  <a:sym typeface="Lexend ExtraBold"/>
                </a:rPr>
                <a:t>Atlanta’s</a:t>
              </a:r>
              <a:r>
                <a:rPr kumimoji="0" 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E6E7E8"/>
                  </a:solidFill>
                  <a:effectLst/>
                  <a:uLnTx/>
                  <a:uFillTx/>
                  <a:latin typeface="Lexend ExtraBold"/>
                  <a:ea typeface="Lexend ExtraBold"/>
                  <a:cs typeface="Lexend ExtraBold"/>
                  <a:sym typeface="Lexend ExtraBold"/>
                </a:rPr>
                <a:t> Public School System</a:t>
              </a:r>
              <a:endParaRPr kumimoji="0" sz="2500" b="0" i="0" u="none" strike="noStrike" kern="0" cap="none" spc="0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Lexend ExtraBold"/>
                <a:ea typeface="Lexend ExtraBold"/>
                <a:cs typeface="Lexend ExtraBold"/>
                <a:sym typeface="Lexend ExtraBold"/>
              </a:endParaRPr>
            </a:p>
          </p:txBody>
        </p:sp>
        <p:sp>
          <p:nvSpPr>
            <p:cNvPr id="7" name="Google Shape;852;p107">
              <a:extLst>
                <a:ext uri="{FF2B5EF4-FFF2-40B4-BE49-F238E27FC236}">
                  <a16:creationId xmlns:a16="http://schemas.microsoft.com/office/drawing/2014/main" id="{37DB6C82-F82E-06AA-10EC-2B1953FA8024}"/>
                </a:ext>
              </a:extLst>
            </p:cNvPr>
            <p:cNvSpPr txBox="1"/>
            <p:nvPr/>
          </p:nvSpPr>
          <p:spPr>
            <a:xfrm>
              <a:off x="8627830" y="705473"/>
              <a:ext cx="6730800" cy="2161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E6E7E8"/>
                  </a:solidFill>
                  <a:effectLst/>
                  <a:uLnTx/>
                  <a:uFillTx/>
                  <a:latin typeface="Lexend ExtraBold"/>
                  <a:ea typeface="Lexend ExtraBold"/>
                  <a:cs typeface="Lexend ExtraBold"/>
                  <a:sym typeface="Lexend ExtraBold"/>
                </a:rPr>
                <a:t>To educate and empower Atlanta’s students to shape the future</a:t>
              </a:r>
              <a:endParaRPr kumimoji="0" sz="2500" b="0" i="0" u="none" strike="noStrike" kern="0" cap="none" spc="0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Lexend ExtraBold"/>
                <a:ea typeface="Lexend ExtraBold"/>
                <a:cs typeface="Lexend ExtraBold"/>
                <a:sym typeface="Lexend ExtraBold"/>
              </a:endParaRPr>
            </a:p>
          </p:txBody>
        </p:sp>
      </p:grpSp>
      <p:sp>
        <p:nvSpPr>
          <p:cNvPr id="9" name="Google Shape;854;p107">
            <a:extLst>
              <a:ext uri="{FF2B5EF4-FFF2-40B4-BE49-F238E27FC236}">
                <a16:creationId xmlns:a16="http://schemas.microsoft.com/office/drawing/2014/main" id="{6597D682-A109-3B03-D2F8-18E9CEAAAB20}"/>
              </a:ext>
            </a:extLst>
          </p:cNvPr>
          <p:cNvSpPr txBox="1"/>
          <p:nvPr/>
        </p:nvSpPr>
        <p:spPr>
          <a:xfrm>
            <a:off x="1435436" y="3147539"/>
            <a:ext cx="8875912" cy="101563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Guiding Question: 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Does our current school mission and vision align with these statements? 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C748DB-5FD3-ED4A-E71C-C2D907B6E78E}"/>
              </a:ext>
            </a:extLst>
          </p:cNvPr>
          <p:cNvSpPr txBox="1">
            <a:spLocks/>
          </p:cNvSpPr>
          <p:nvPr/>
        </p:nvSpPr>
        <p:spPr>
          <a:xfrm>
            <a:off x="316306" y="287609"/>
            <a:ext cx="10515600" cy="1325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Mission and Vision Alignment:</a:t>
            </a:r>
          </a:p>
        </p:txBody>
      </p:sp>
      <p:pic>
        <p:nvPicPr>
          <p:cNvPr id="17" name="Picture 16" descr="A close up of a sign&#10;&#10;AI-generated content may be incorrect.">
            <a:extLst>
              <a:ext uri="{FF2B5EF4-FFF2-40B4-BE49-F238E27FC236}">
                <a16:creationId xmlns:a16="http://schemas.microsoft.com/office/drawing/2014/main" id="{5995BECB-7F74-F9A9-3AB0-39A6A866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4" y="4607158"/>
            <a:ext cx="12192000" cy="9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1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6A01D7-8FA4-5D34-9FD8-B467520D4E76}"/>
              </a:ext>
            </a:extLst>
          </p:cNvPr>
          <p:cNvSpPr txBox="1">
            <a:spLocks/>
          </p:cNvSpPr>
          <p:nvPr/>
        </p:nvSpPr>
        <p:spPr>
          <a:xfrm>
            <a:off x="365760" y="2357"/>
            <a:ext cx="11164824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Proposed Updates to School Mission and Vision: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F32C4-89EA-FD40-34E7-595997B7F1F5}"/>
              </a:ext>
            </a:extLst>
          </p:cNvPr>
          <p:cNvSpPr txBox="1"/>
          <p:nvPr/>
        </p:nvSpPr>
        <p:spPr>
          <a:xfrm>
            <a:off x="197358" y="1328057"/>
            <a:ext cx="5538977" cy="45393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US" sz="2200" b="1" i="1" dirty="0">
                <a:solidFill>
                  <a:schemeClr val="accent1"/>
                </a:solidFill>
              </a:rPr>
              <a:t>Mission: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1600" dirty="0"/>
              <a:t>The mission of Scott Elementary School is to inspire and motivate underserved students to pursue careers in Science, Technology, Engineering, and Math (STEM) while providing a challenging learning environment which maximizes individual potential and ensures students are well-equipped to meet the challenges in the world around them.</a:t>
            </a:r>
          </a:p>
          <a:p>
            <a:pPr defTabSz="457200">
              <a:spcAft>
                <a:spcPts val="600"/>
              </a:spcAft>
              <a:defRPr/>
            </a:pPr>
            <a:endParaRPr lang="en-US" sz="1700" b="1" i="1" dirty="0">
              <a:solidFill>
                <a:schemeClr val="accent1"/>
              </a:solidFill>
            </a:endParaRPr>
          </a:p>
          <a:p>
            <a:pPr defTabSz="457200">
              <a:spcAft>
                <a:spcPts val="600"/>
              </a:spcAft>
              <a:defRPr/>
            </a:pPr>
            <a:r>
              <a:rPr lang="en-US" sz="2200" b="1" i="1" dirty="0">
                <a:solidFill>
                  <a:schemeClr val="accent1"/>
                </a:solidFill>
              </a:rPr>
              <a:t>Vision: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1600" dirty="0"/>
              <a:t>The vision of Scott Elementary School is to be a learning community made up of students, parents, and faculty, focused on the development of the whole child, preparing students for college and careers.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D79CA-58A6-440B-BFDF-BF097DAE4134}"/>
              </a:ext>
            </a:extLst>
          </p:cNvPr>
          <p:cNvSpPr txBox="1"/>
          <p:nvPr/>
        </p:nvSpPr>
        <p:spPr>
          <a:xfrm>
            <a:off x="6428235" y="1328057"/>
            <a:ext cx="5538977" cy="45393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Mission: </a:t>
            </a:r>
            <a:r>
              <a:rPr lang="en-US" sz="1600" dirty="0"/>
              <a:t>Scott Elementary School strives to deliver precise and intentional instruction every day, with high expectations in literacy, rigorous problem solving, and learning experiences aligned with STEAM (Science, Technology, Engineering, Arts/Athletics, &amp; Mathematics), so that our students build the skills, confidence, and agency to make real choices for themselves and their community now and at every stage of their lives.</a:t>
            </a:r>
          </a:p>
          <a:p>
            <a:pPr defTabSz="457200">
              <a:spcAft>
                <a:spcPts val="600"/>
              </a:spcAft>
              <a:defRPr/>
            </a:pPr>
            <a:endParaRPr lang="en-US" sz="1600" dirty="0"/>
          </a:p>
          <a:p>
            <a:pPr defTabSz="457200">
              <a:spcAft>
                <a:spcPts val="600"/>
              </a:spcAft>
              <a:defRPr/>
            </a:pPr>
            <a:r>
              <a:rPr lang="en-US" sz="2000" b="1" i="1" dirty="0">
                <a:solidFill>
                  <a:schemeClr val="accent1"/>
                </a:solidFill>
              </a:rPr>
              <a:t>Vision: </a:t>
            </a:r>
            <a:r>
              <a:rPr lang="en-US" sz="1600" dirty="0"/>
              <a:t>Scott Elementary scholars will be empowered thinkers who are literate, curious, capable, and who are prepared to lead, solve problems, and design their own futures with purpose and autonomy.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C486633-AB8C-C12D-9E53-C51D15398641}"/>
              </a:ext>
            </a:extLst>
          </p:cNvPr>
          <p:cNvSpPr/>
          <p:nvPr/>
        </p:nvSpPr>
        <p:spPr>
          <a:xfrm>
            <a:off x="5449827" y="3186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10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26" b="7926"/>
          <a:stretch/>
        </p:blipFill>
        <p:spPr>
          <a:xfrm>
            <a:off x="-318053" y="-178906"/>
            <a:ext cx="12510051" cy="7036907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08"/>
          <p:cNvSpPr/>
          <p:nvPr/>
        </p:nvSpPr>
        <p:spPr>
          <a:xfrm>
            <a:off x="-318053" y="-268360"/>
            <a:ext cx="12510000" cy="7215900"/>
          </a:xfrm>
          <a:prstGeom prst="rect">
            <a:avLst/>
          </a:prstGeom>
          <a:solidFill>
            <a:schemeClr val="dk1">
              <a:alpha val="77650"/>
            </a:schemeClr>
          </a:solidFill>
          <a:ln w="19050" cap="flat" cmpd="sng">
            <a:solidFill>
              <a:srgbClr val="5D5D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1" name="Google Shape;861;p108"/>
          <p:cNvGrpSpPr/>
          <p:nvPr/>
        </p:nvGrpSpPr>
        <p:grpSpPr>
          <a:xfrm>
            <a:off x="231891" y="1987743"/>
            <a:ext cx="11410171" cy="2963773"/>
            <a:chOff x="1741174" y="2781058"/>
            <a:chExt cx="10350300" cy="2963773"/>
          </a:xfrm>
        </p:grpSpPr>
        <p:sp>
          <p:nvSpPr>
            <p:cNvPr id="862" name="Google Shape;862;p108"/>
            <p:cNvSpPr txBox="1"/>
            <p:nvPr/>
          </p:nvSpPr>
          <p:spPr>
            <a:xfrm>
              <a:off x="1741174" y="2781058"/>
              <a:ext cx="10350300" cy="70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3. Confirm 2030 Goals</a:t>
              </a: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863" name="Google Shape;863;p108"/>
            <p:cNvSpPr txBox="1"/>
            <p:nvPr/>
          </p:nvSpPr>
          <p:spPr>
            <a:xfrm>
              <a:off x="1858407" y="5467931"/>
              <a:ext cx="2739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4" name="Google Shape;864;p108"/>
          <p:cNvSpPr txBox="1"/>
          <p:nvPr/>
        </p:nvSpPr>
        <p:spPr>
          <a:xfrm>
            <a:off x="1871334" y="6314798"/>
            <a:ext cx="791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One District. One Goal. Every Child.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65" name="Google Shape;865;p108" title="APSLogo_White_Hor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4800" y="6208613"/>
            <a:ext cx="1400274" cy="551074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08"/>
          <p:cNvSpPr txBox="1"/>
          <p:nvPr/>
        </p:nvSpPr>
        <p:spPr>
          <a:xfrm>
            <a:off x="1270000" y="2888325"/>
            <a:ext cx="99060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7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500"/>
              <a:buFont typeface="Georgia"/>
              <a:buChar char="●"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Extend your Continuous Improvement Plan Goals to 2030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7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500"/>
              <a:buFont typeface="Georgia"/>
              <a:buChar char="●"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Identify if there are any additional goals for the strategic plan beyond those identified. If so, capture them (no more than 1-2 additional goals)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>
          <a:extLst>
            <a:ext uri="{FF2B5EF4-FFF2-40B4-BE49-F238E27FC236}">
              <a16:creationId xmlns:a16="http://schemas.microsoft.com/office/drawing/2014/main" id="{1AA15855-5558-F725-1142-0D9229355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09">
            <a:extLst>
              <a:ext uri="{FF2B5EF4-FFF2-40B4-BE49-F238E27FC236}">
                <a16:creationId xmlns:a16="http://schemas.microsoft.com/office/drawing/2014/main" id="{EDFA09FC-163B-B3F1-2159-584B060B6D62}"/>
              </a:ext>
            </a:extLst>
          </p:cNvPr>
          <p:cNvSpPr txBox="1"/>
          <p:nvPr/>
        </p:nvSpPr>
        <p:spPr>
          <a:xfrm>
            <a:off x="3047997" y="29275"/>
            <a:ext cx="58929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Continuous Improvement Goals (Example)</a:t>
            </a:r>
            <a:endParaRPr kumimoji="0" sz="20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109">
            <a:extLst>
              <a:ext uri="{FF2B5EF4-FFF2-40B4-BE49-F238E27FC236}">
                <a16:creationId xmlns:a16="http://schemas.microsoft.com/office/drawing/2014/main" id="{0FA3B027-4C70-8552-35C5-7BCFF39F29B1}"/>
              </a:ext>
            </a:extLst>
          </p:cNvPr>
          <p:cNvSpPr/>
          <p:nvPr/>
        </p:nvSpPr>
        <p:spPr>
          <a:xfrm>
            <a:off x="38100" y="4050155"/>
            <a:ext cx="165600" cy="381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73" name="Google Shape;873;p109">
            <a:extLst>
              <a:ext uri="{FF2B5EF4-FFF2-40B4-BE49-F238E27FC236}">
                <a16:creationId xmlns:a16="http://schemas.microsoft.com/office/drawing/2014/main" id="{7B156683-A0D6-03E1-F08A-1D70509E10BC}"/>
              </a:ext>
            </a:extLst>
          </p:cNvPr>
          <p:cNvSpPr txBox="1"/>
          <p:nvPr/>
        </p:nvSpPr>
        <p:spPr>
          <a:xfrm>
            <a:off x="348850" y="4088861"/>
            <a:ext cx="2706900" cy="94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2030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the percentage of proficient and above learners as assessed by the GMAS EOG ELA will increase overall from 23.5% (2025) to 41.7%.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4" name="Google Shape;874;p109">
            <a:extLst>
              <a:ext uri="{FF2B5EF4-FFF2-40B4-BE49-F238E27FC236}">
                <a16:creationId xmlns:a16="http://schemas.microsoft.com/office/drawing/2014/main" id="{970A4075-C3D4-96F0-C63C-14ED7DF4B02C}"/>
              </a:ext>
            </a:extLst>
          </p:cNvPr>
          <p:cNvSpPr/>
          <p:nvPr/>
        </p:nvSpPr>
        <p:spPr>
          <a:xfrm>
            <a:off x="3816870" y="4036049"/>
            <a:ext cx="296700" cy="381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75" name="Google Shape;875;p109">
            <a:extLst>
              <a:ext uri="{FF2B5EF4-FFF2-40B4-BE49-F238E27FC236}">
                <a16:creationId xmlns:a16="http://schemas.microsoft.com/office/drawing/2014/main" id="{DAB28AA3-00F3-8DE1-324C-15226A09F172}"/>
              </a:ext>
            </a:extLst>
          </p:cNvPr>
          <p:cNvSpPr txBox="1"/>
          <p:nvPr/>
        </p:nvSpPr>
        <p:spPr>
          <a:xfrm>
            <a:off x="4378263" y="4048136"/>
            <a:ext cx="2706900" cy="77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2030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the percentage of proficient and above learners as assessed by the GMAS EOG Math will increase overall from 26.5%  (2025) to 46.5%.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6" name="Google Shape;876;p109">
            <a:extLst>
              <a:ext uri="{FF2B5EF4-FFF2-40B4-BE49-F238E27FC236}">
                <a16:creationId xmlns:a16="http://schemas.microsoft.com/office/drawing/2014/main" id="{14762F48-C4D5-0A07-3F78-774E4A26C98B}"/>
              </a:ext>
            </a:extLst>
          </p:cNvPr>
          <p:cNvSpPr/>
          <p:nvPr/>
        </p:nvSpPr>
        <p:spPr>
          <a:xfrm>
            <a:off x="8229660" y="4064261"/>
            <a:ext cx="294191" cy="3879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877" name="Google Shape;877;p109">
            <a:extLst>
              <a:ext uri="{FF2B5EF4-FFF2-40B4-BE49-F238E27FC236}">
                <a16:creationId xmlns:a16="http://schemas.microsoft.com/office/drawing/2014/main" id="{3B3CFF89-6442-068A-1601-2AF61C5A5DB5}"/>
              </a:ext>
            </a:extLst>
          </p:cNvPr>
          <p:cNvSpPr txBox="1"/>
          <p:nvPr/>
        </p:nvSpPr>
        <p:spPr>
          <a:xfrm>
            <a:off x="8681995" y="4075286"/>
            <a:ext cx="2706900" cy="121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2030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the CCRPI attendance rate will remain at or above 87.6%, by ensuring chronic absenteeism as determined by GADOE does not exceed 10% days absent for the student's enrollment period greater than 30 days.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0" name="Google Shape;880;p109">
            <a:extLst>
              <a:ext uri="{FF2B5EF4-FFF2-40B4-BE49-F238E27FC236}">
                <a16:creationId xmlns:a16="http://schemas.microsoft.com/office/drawing/2014/main" id="{142AED46-28F0-9D7D-5325-DE043769C84D}"/>
              </a:ext>
            </a:extLst>
          </p:cNvPr>
          <p:cNvSpPr/>
          <p:nvPr/>
        </p:nvSpPr>
        <p:spPr>
          <a:xfrm>
            <a:off x="38100" y="472405"/>
            <a:ext cx="165600" cy="381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1" name="Google Shape;881;p109">
            <a:extLst>
              <a:ext uri="{FF2B5EF4-FFF2-40B4-BE49-F238E27FC236}">
                <a16:creationId xmlns:a16="http://schemas.microsoft.com/office/drawing/2014/main" id="{9B2AF231-6099-1475-E5C9-A8C0896DC966}"/>
              </a:ext>
            </a:extLst>
          </p:cNvPr>
          <p:cNvSpPr txBox="1"/>
          <p:nvPr/>
        </p:nvSpPr>
        <p:spPr>
          <a:xfrm>
            <a:off x="348850" y="511111"/>
            <a:ext cx="2706900" cy="93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Spring 2026, the percentage of proficient and above learners as assessed by the GMAS EOG ELA will increase by 5% overall from 23.5% (2025) to 28.5%.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2" name="Google Shape;882;p109">
            <a:extLst>
              <a:ext uri="{FF2B5EF4-FFF2-40B4-BE49-F238E27FC236}">
                <a16:creationId xmlns:a16="http://schemas.microsoft.com/office/drawing/2014/main" id="{B5B574B5-98AA-58B5-528B-21CE7CCE29DA}"/>
              </a:ext>
            </a:extLst>
          </p:cNvPr>
          <p:cNvSpPr/>
          <p:nvPr/>
        </p:nvSpPr>
        <p:spPr>
          <a:xfrm>
            <a:off x="3734574" y="458299"/>
            <a:ext cx="296700" cy="381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83" name="Google Shape;883;p109">
            <a:extLst>
              <a:ext uri="{FF2B5EF4-FFF2-40B4-BE49-F238E27FC236}">
                <a16:creationId xmlns:a16="http://schemas.microsoft.com/office/drawing/2014/main" id="{9072D5E2-F4FB-E1CE-BE47-0B24EDEF161B}"/>
              </a:ext>
            </a:extLst>
          </p:cNvPr>
          <p:cNvSpPr txBox="1"/>
          <p:nvPr/>
        </p:nvSpPr>
        <p:spPr>
          <a:xfrm>
            <a:off x="4268535" y="470386"/>
            <a:ext cx="2706900" cy="93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Spring 2026, the percentage of proficient and above learners as assessed by the GMAS EOG Math will increase by 5% overall from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26.5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(2025) to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31.5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4" name="Google Shape;884;p109">
            <a:extLst>
              <a:ext uri="{FF2B5EF4-FFF2-40B4-BE49-F238E27FC236}">
                <a16:creationId xmlns:a16="http://schemas.microsoft.com/office/drawing/2014/main" id="{82BE93B1-0190-ADB1-70A2-AB343BA164EE}"/>
              </a:ext>
            </a:extLst>
          </p:cNvPr>
          <p:cNvSpPr/>
          <p:nvPr/>
        </p:nvSpPr>
        <p:spPr>
          <a:xfrm>
            <a:off x="8183940" y="486511"/>
            <a:ext cx="294191" cy="3879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885" name="Google Shape;885;p109">
            <a:extLst>
              <a:ext uri="{FF2B5EF4-FFF2-40B4-BE49-F238E27FC236}">
                <a16:creationId xmlns:a16="http://schemas.microsoft.com/office/drawing/2014/main" id="{75102E7C-27F6-6D15-D7BE-47B1E384C081}"/>
              </a:ext>
            </a:extLst>
          </p:cNvPr>
          <p:cNvSpPr txBox="1"/>
          <p:nvPr/>
        </p:nvSpPr>
        <p:spPr>
          <a:xfrm>
            <a:off x="8586273" y="462059"/>
            <a:ext cx="2706900" cy="123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Spring 2026, the CCRPI attendance rate will remain at or above 77%, by ensuring chronic absenteeism as determined by GADOE does not exceed 10% days absent for the student's enrollment period greater than 30 days.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6" name="Google Shape;886;p109">
            <a:extLst>
              <a:ext uri="{FF2B5EF4-FFF2-40B4-BE49-F238E27FC236}">
                <a16:creationId xmlns:a16="http://schemas.microsoft.com/office/drawing/2014/main" id="{D25F9D2E-2D75-189E-A983-216C1A3F462F}"/>
              </a:ext>
            </a:extLst>
          </p:cNvPr>
          <p:cNvSpPr txBox="1"/>
          <p:nvPr/>
        </p:nvSpPr>
        <p:spPr>
          <a:xfrm>
            <a:off x="2868872" y="3360300"/>
            <a:ext cx="58929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2030 Strategic Plan Goals (Example)</a:t>
            </a:r>
            <a:endParaRPr kumimoji="0" sz="20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109">
            <a:extLst>
              <a:ext uri="{FF2B5EF4-FFF2-40B4-BE49-F238E27FC236}">
                <a16:creationId xmlns:a16="http://schemas.microsoft.com/office/drawing/2014/main" id="{3C0FE42E-1BBF-CAA5-AF1E-34CED5A5AFA7}"/>
              </a:ext>
            </a:extLst>
          </p:cNvPr>
          <p:cNvSpPr/>
          <p:nvPr/>
        </p:nvSpPr>
        <p:spPr>
          <a:xfrm rot="5400000">
            <a:off x="5842000" y="2469575"/>
            <a:ext cx="165600" cy="1218900"/>
          </a:xfrm>
          <a:prstGeom prst="chevron">
            <a:avLst>
              <a:gd name="adj" fmla="val 50000"/>
            </a:avLst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73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CD19B-4286-5F93-442B-4B3365B2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18" y="30487"/>
            <a:ext cx="12191206" cy="6827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C0E7F2-6099-0FE8-D9D1-D4739E7D8290}"/>
              </a:ext>
            </a:extLst>
          </p:cNvPr>
          <p:cNvSpPr/>
          <p:nvPr/>
        </p:nvSpPr>
        <p:spPr>
          <a:xfrm>
            <a:off x="1709928" y="853353"/>
            <a:ext cx="8650224" cy="1030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167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>
          <a:extLst>
            <a:ext uri="{FF2B5EF4-FFF2-40B4-BE49-F238E27FC236}">
              <a16:creationId xmlns:a16="http://schemas.microsoft.com/office/drawing/2014/main" id="{219CC17A-24DA-FB0F-E22B-64748AC2A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106">
            <a:extLst>
              <a:ext uri="{FF2B5EF4-FFF2-40B4-BE49-F238E27FC236}">
                <a16:creationId xmlns:a16="http://schemas.microsoft.com/office/drawing/2014/main" id="{69736345-DB4C-882A-5938-5A040E6AB4F5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26" b="7926"/>
          <a:stretch/>
        </p:blipFill>
        <p:spPr>
          <a:xfrm>
            <a:off x="-318053" y="-178906"/>
            <a:ext cx="12510051" cy="7036907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06">
            <a:extLst>
              <a:ext uri="{FF2B5EF4-FFF2-40B4-BE49-F238E27FC236}">
                <a16:creationId xmlns:a16="http://schemas.microsoft.com/office/drawing/2014/main" id="{4B62D67D-A522-A84E-7242-089CAD83D787}"/>
              </a:ext>
            </a:extLst>
          </p:cNvPr>
          <p:cNvSpPr/>
          <p:nvPr/>
        </p:nvSpPr>
        <p:spPr>
          <a:xfrm>
            <a:off x="-318053" y="-268360"/>
            <a:ext cx="12510000" cy="7215900"/>
          </a:xfrm>
          <a:prstGeom prst="rect">
            <a:avLst/>
          </a:prstGeom>
          <a:solidFill>
            <a:schemeClr val="dk1">
              <a:alpha val="77650"/>
            </a:schemeClr>
          </a:solidFill>
          <a:ln w="19050" cap="flat" cmpd="sng">
            <a:solidFill>
              <a:srgbClr val="5D5D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106">
            <a:extLst>
              <a:ext uri="{FF2B5EF4-FFF2-40B4-BE49-F238E27FC236}">
                <a16:creationId xmlns:a16="http://schemas.microsoft.com/office/drawing/2014/main" id="{F2181D5B-AACD-7C66-80CC-AD39094946D7}"/>
              </a:ext>
            </a:extLst>
          </p:cNvPr>
          <p:cNvGrpSpPr/>
          <p:nvPr/>
        </p:nvGrpSpPr>
        <p:grpSpPr>
          <a:xfrm>
            <a:off x="231891" y="1987743"/>
            <a:ext cx="11410171" cy="2963773"/>
            <a:chOff x="1741174" y="2781058"/>
            <a:chExt cx="10350300" cy="2963773"/>
          </a:xfrm>
        </p:grpSpPr>
        <p:sp>
          <p:nvSpPr>
            <p:cNvPr id="838" name="Google Shape;838;p106">
              <a:extLst>
                <a:ext uri="{FF2B5EF4-FFF2-40B4-BE49-F238E27FC236}">
                  <a16:creationId xmlns:a16="http://schemas.microsoft.com/office/drawing/2014/main" id="{4A841177-1E5A-61E8-7B01-53DA261577BD}"/>
                </a:ext>
              </a:extLst>
            </p:cNvPr>
            <p:cNvSpPr txBox="1"/>
            <p:nvPr/>
          </p:nvSpPr>
          <p:spPr>
            <a:xfrm>
              <a:off x="1741174" y="2781058"/>
              <a:ext cx="10350300" cy="70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2. Align Mission/Vision/Purpose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839" name="Google Shape;839;p106">
              <a:extLst>
                <a:ext uri="{FF2B5EF4-FFF2-40B4-BE49-F238E27FC236}">
                  <a16:creationId xmlns:a16="http://schemas.microsoft.com/office/drawing/2014/main" id="{F34FEEBA-101C-94C3-1EEB-2DE7F629330E}"/>
                </a:ext>
              </a:extLst>
            </p:cNvPr>
            <p:cNvSpPr txBox="1"/>
            <p:nvPr/>
          </p:nvSpPr>
          <p:spPr>
            <a:xfrm>
              <a:off x="1858407" y="5467931"/>
              <a:ext cx="2739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0" name="Google Shape;840;p106">
            <a:extLst>
              <a:ext uri="{FF2B5EF4-FFF2-40B4-BE49-F238E27FC236}">
                <a16:creationId xmlns:a16="http://schemas.microsoft.com/office/drawing/2014/main" id="{EEAD8B8F-2BE3-3E8B-41E7-F95D46BD40F9}"/>
              </a:ext>
            </a:extLst>
          </p:cNvPr>
          <p:cNvSpPr txBox="1"/>
          <p:nvPr/>
        </p:nvSpPr>
        <p:spPr>
          <a:xfrm>
            <a:off x="1871334" y="6314798"/>
            <a:ext cx="791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One District. One Goal. Every Child.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41" name="Google Shape;841;p106" title="APSLogo_White_Horz.png">
            <a:extLst>
              <a:ext uri="{FF2B5EF4-FFF2-40B4-BE49-F238E27FC236}">
                <a16:creationId xmlns:a16="http://schemas.microsoft.com/office/drawing/2014/main" id="{00E1F080-3E98-309D-336E-DE2B6C1AFA1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4800" y="6208613"/>
            <a:ext cx="1400274" cy="551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214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E3B8-56FB-D151-8BF1-5417F2A0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5" y="218893"/>
            <a:ext cx="11801311" cy="13257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2000" b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Guiding Question: After reviewing our current Strategic Plan and school KPIs, are there any additional goals we would like to include with our 2030 CIP Goals for the 2025-2030 Strategic Plan? </a:t>
            </a:r>
            <a:r>
              <a:rPr lang="en-US" sz="2000" i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(No more than 1-2 additional goals)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97D1A-55F2-3BB2-6F59-F3B1CC08D548}"/>
              </a:ext>
            </a:extLst>
          </p:cNvPr>
          <p:cNvSpPr txBox="1"/>
          <p:nvPr/>
        </p:nvSpPr>
        <p:spPr>
          <a:xfrm>
            <a:off x="469937" y="1774371"/>
            <a:ext cx="5996178" cy="4201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Enter any proposed additional goals for the strategic plan that the team identifies here.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EFA4D-374F-2514-FEF8-989ADD3A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481" y="881743"/>
            <a:ext cx="4427319" cy="3230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DFAB2-EC83-D993-A0B1-0086AF137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226" y="4006488"/>
            <a:ext cx="3930574" cy="26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39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808D1D-FE92-499E-982B-315DCF98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Montserrat ExtraBold" panose="00000900000000000000" pitchFamily="50" charset="0"/>
              </a:rPr>
              <a:t>Strategic planning will help you fully uncover your available options, set priorities for them, and define the methods to achieve them.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EE02E7-DD32-447E-A951-9BFA2CED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Robert J. Mckain</a:t>
            </a:r>
          </a:p>
          <a:p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E1CEAEF-A1EC-4CA7-BEC1-407418518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D37EC2-A256-4365-B98A-9FC89FE7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728248D-4FCB-429D-AC4B-09580B545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latin typeface="Calibri" panose="020F0502020204030204"/>
              </a:rPr>
              <a:pPr>
                <a:defRPr/>
              </a:pPr>
              <a:t>29</a:t>
            </a:fld>
            <a:endParaRPr lang="en-US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613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6D38-302C-4E28-698F-2EC0F40F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1" y="326424"/>
            <a:ext cx="5181600" cy="803734"/>
          </a:xfrm>
        </p:spPr>
        <p:txBody>
          <a:bodyPr anchor="t"/>
          <a:lstStyle/>
          <a:p>
            <a:r>
              <a:rPr lang="en-US" b="1"/>
              <a:t>Action Items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9EAFABC-B9D4-53F6-9EFF-2216CD185FE3}"/>
              </a:ext>
            </a:extLst>
          </p:cNvPr>
          <p:cNvSpPr/>
          <p:nvPr/>
        </p:nvSpPr>
        <p:spPr>
          <a:xfrm flipH="1">
            <a:off x="6561762" y="-10160"/>
            <a:ext cx="5630238" cy="6868160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45863-530E-16BC-B1F1-C027C3B596B9}"/>
              </a:ext>
            </a:extLst>
          </p:cNvPr>
          <p:cNvSpPr txBox="1"/>
          <p:nvPr/>
        </p:nvSpPr>
        <p:spPr>
          <a:xfrm>
            <a:off x="123289" y="1828800"/>
            <a:ext cx="7140540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600" dirty="0"/>
              <a:t>Approval of Agenda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600" dirty="0"/>
              <a:t>Approval of Previous Minutes</a:t>
            </a:r>
          </a:p>
          <a:p>
            <a:pPr>
              <a:spcAft>
                <a:spcPts val="1200"/>
              </a:spcAft>
            </a:pP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6B9068F5-6B12-A5D2-1BF4-160099A9C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1" y="6061753"/>
            <a:ext cx="1652043" cy="6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45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99523B-1D1A-9B76-1F34-7EDEA01B61FA}"/>
              </a:ext>
            </a:extLst>
          </p:cNvPr>
          <p:cNvSpPr txBox="1"/>
          <p:nvPr/>
        </p:nvSpPr>
        <p:spPr>
          <a:xfrm>
            <a:off x="0" y="244287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FE0B11A2-1671-8A8F-FF5D-D24FB4EA5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09" b="23924"/>
          <a:stretch>
            <a:fillRect/>
          </a:stretch>
        </p:blipFill>
        <p:spPr>
          <a:xfrm>
            <a:off x="529975" y="1599593"/>
            <a:ext cx="10515600" cy="4351338"/>
          </a:xfrm>
          <a:prstGeom prst="rect">
            <a:avLst/>
          </a:prstGeom>
          <a:noFill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11B927-831A-A344-9F05-B02B5EF2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D766868-FF28-409D-8D55-B9C875EB9A9A}" type="datetime1">
              <a:rPr lang="en-US" smtClean="0"/>
              <a:pPr>
                <a:spcAft>
                  <a:spcPts val="600"/>
                </a:spcAft>
              </a:pPr>
              <a:t>11/4/2025</a:t>
            </a:fld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7E3ACD8-5840-5A06-3C86-E0BF98AF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8298" y="6356350"/>
            <a:ext cx="121550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FF268F-77EF-474B-8EE9-9DC3EFC3DF77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43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1A911-D0EB-07BB-F0D6-F6DA3D172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C6F7CB5-ED9F-5EA2-B6AC-F5F9C86F19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" b="7926"/>
          <a:stretch/>
        </p:blipFill>
        <p:spPr>
          <a:xfrm>
            <a:off x="-318053" y="-178906"/>
            <a:ext cx="12510053" cy="703690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DC8F19-3377-6A09-A22D-1235F51B3A08}"/>
              </a:ext>
            </a:extLst>
          </p:cNvPr>
          <p:cNvSpPr/>
          <p:nvPr/>
        </p:nvSpPr>
        <p:spPr>
          <a:xfrm>
            <a:off x="-318053" y="-268360"/>
            <a:ext cx="12510053" cy="7215811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263366-82F6-F731-5A67-EC16993C182E}"/>
              </a:ext>
            </a:extLst>
          </p:cNvPr>
          <p:cNvGrpSpPr/>
          <p:nvPr/>
        </p:nvGrpSpPr>
        <p:grpSpPr>
          <a:xfrm>
            <a:off x="187821" y="2256429"/>
            <a:ext cx="8579727" cy="1063135"/>
            <a:chOff x="1803741" y="4681795"/>
            <a:chExt cx="7782881" cy="106313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AC3D17-3B11-16BF-7CF2-F3767D4E870C}"/>
                </a:ext>
              </a:extLst>
            </p:cNvPr>
            <p:cNvSpPr txBox="1"/>
            <p:nvPr/>
          </p:nvSpPr>
          <p:spPr>
            <a:xfrm>
              <a:off x="1803741" y="4681795"/>
              <a:ext cx="7782881" cy="707886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Georgia" panose="02040502050405020303" pitchFamily="18" charset="0"/>
                </a:rPr>
                <a:t>Principal’s Report</a:t>
              </a:r>
              <a:endParaRPr lang="en-US" sz="4000">
                <a:solidFill>
                  <a:schemeClr val="accen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A6A680-2E25-9781-8418-4B612901CE78}"/>
                </a:ext>
              </a:extLst>
            </p:cNvPr>
            <p:cNvSpPr txBox="1"/>
            <p:nvPr/>
          </p:nvSpPr>
          <p:spPr>
            <a:xfrm>
              <a:off x="1858407" y="5467931"/>
              <a:ext cx="2739452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endParaRPr lang="en-ID" sz="120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951D5E4-951B-E676-1BA4-AD306DC13795}"/>
              </a:ext>
            </a:extLst>
          </p:cNvPr>
          <p:cNvSpPr txBox="1"/>
          <p:nvPr/>
        </p:nvSpPr>
        <p:spPr>
          <a:xfrm>
            <a:off x="1871334" y="6314798"/>
            <a:ext cx="7915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Georgia" panose="02040502050405020303" pitchFamily="18" charset="0"/>
              </a:rPr>
              <a:t>One District. One Goal. Every Child.</a:t>
            </a:r>
            <a:endParaRPr lang="en-ID" sz="1600" b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C61B403-0AE5-F279-3AB4-3C6741B6B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5"/>
          <a:stretch>
            <a:fillRect/>
          </a:stretch>
        </p:blipFill>
        <p:spPr>
          <a:xfrm>
            <a:off x="10654747" y="6013084"/>
            <a:ext cx="1282148" cy="5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65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A400C-BB3A-D41F-7316-A9204860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97DF15F-7FE6-CF03-38F4-9FA4DC2A199A}"/>
              </a:ext>
            </a:extLst>
          </p:cNvPr>
          <p:cNvGrpSpPr/>
          <p:nvPr/>
        </p:nvGrpSpPr>
        <p:grpSpPr>
          <a:xfrm>
            <a:off x="6096000" y="0"/>
            <a:ext cx="6096000" cy="6858001"/>
            <a:chOff x="0" y="0"/>
            <a:chExt cx="2408296" cy="29427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3E6013D-50EA-AB2A-4C44-141F6DAA70CB}"/>
                </a:ext>
              </a:extLst>
            </p:cNvPr>
            <p:cNvSpPr/>
            <p:nvPr/>
          </p:nvSpPr>
          <p:spPr>
            <a:xfrm>
              <a:off x="0" y="0"/>
              <a:ext cx="2408296" cy="2942706"/>
            </a:xfrm>
            <a:custGeom>
              <a:avLst/>
              <a:gdLst/>
              <a:ahLst/>
              <a:cxnLst/>
              <a:rect l="l" t="t" r="r" b="b"/>
              <a:pathLst>
                <a:path w="2408296" h="2942706">
                  <a:moveTo>
                    <a:pt x="0" y="0"/>
                  </a:moveTo>
                  <a:lnTo>
                    <a:pt x="2408296" y="0"/>
                  </a:lnTo>
                  <a:lnTo>
                    <a:pt x="2408296" y="2942706"/>
                  </a:lnTo>
                  <a:lnTo>
                    <a:pt x="0" y="2942706"/>
                  </a:lnTo>
                  <a:close/>
                </a:path>
              </a:pathLst>
            </a:custGeom>
            <a:solidFill>
              <a:srgbClr val="D8031C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B43BF6-1628-4ACB-E614-AB94D1536FF5}"/>
                </a:ext>
              </a:extLst>
            </p:cNvPr>
            <p:cNvSpPr txBox="1"/>
            <p:nvPr/>
          </p:nvSpPr>
          <p:spPr>
            <a:xfrm>
              <a:off x="0" y="-57150"/>
              <a:ext cx="2408296" cy="29998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5117E00-5BDD-4F2B-CE66-491CB41174EA}"/>
              </a:ext>
            </a:extLst>
          </p:cNvPr>
          <p:cNvSpPr/>
          <p:nvPr/>
        </p:nvSpPr>
        <p:spPr>
          <a:xfrm>
            <a:off x="11501704" y="3698552"/>
            <a:ext cx="690297" cy="1910165"/>
          </a:xfrm>
          <a:custGeom>
            <a:avLst/>
            <a:gdLst/>
            <a:ahLst/>
            <a:cxnLst/>
            <a:rect l="l" t="t" r="r" b="b"/>
            <a:pathLst>
              <a:path w="3129993" h="2865247">
                <a:moveTo>
                  <a:pt x="0" y="0"/>
                </a:moveTo>
                <a:lnTo>
                  <a:pt x="3129993" y="0"/>
                </a:lnTo>
                <a:lnTo>
                  <a:pt x="3129993" y="2865248"/>
                </a:lnTo>
                <a:lnTo>
                  <a:pt x="0" y="2865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02285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85993EB-C95D-AE44-7E1E-CC0C310D8996}"/>
              </a:ext>
            </a:extLst>
          </p:cNvPr>
          <p:cNvSpPr/>
          <p:nvPr/>
        </p:nvSpPr>
        <p:spPr>
          <a:xfrm>
            <a:off x="4693567" y="0"/>
            <a:ext cx="2028692" cy="685800"/>
          </a:xfrm>
          <a:custGeom>
            <a:avLst/>
            <a:gdLst/>
            <a:ahLst/>
            <a:cxnLst/>
            <a:rect l="l" t="t" r="r" b="b"/>
            <a:pathLst>
              <a:path w="3043038" h="2785648">
                <a:moveTo>
                  <a:pt x="0" y="0"/>
                </a:moveTo>
                <a:lnTo>
                  <a:pt x="3043039" y="0"/>
                </a:lnTo>
                <a:lnTo>
                  <a:pt x="3043039" y="2785648"/>
                </a:lnTo>
                <a:lnTo>
                  <a:pt x="0" y="2785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0794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9266FA1-CC7B-8E6B-AC74-EFD926E09409}"/>
              </a:ext>
            </a:extLst>
          </p:cNvPr>
          <p:cNvGrpSpPr/>
          <p:nvPr/>
        </p:nvGrpSpPr>
        <p:grpSpPr>
          <a:xfrm>
            <a:off x="7106536" y="842315"/>
            <a:ext cx="4044419" cy="4938739"/>
            <a:chOff x="0" y="0"/>
            <a:chExt cx="1597795" cy="10565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3B0ABF0-7C26-B11A-F485-E4CAE10AB852}"/>
                </a:ext>
              </a:extLst>
            </p:cNvPr>
            <p:cNvSpPr/>
            <p:nvPr/>
          </p:nvSpPr>
          <p:spPr>
            <a:xfrm>
              <a:off x="0" y="0"/>
              <a:ext cx="1597795" cy="1056500"/>
            </a:xfrm>
            <a:custGeom>
              <a:avLst/>
              <a:gdLst/>
              <a:ahLst/>
              <a:cxnLst/>
              <a:rect l="l" t="t" r="r" b="b"/>
              <a:pathLst>
                <a:path w="1597795" h="1056500">
                  <a:moveTo>
                    <a:pt x="0" y="0"/>
                  </a:moveTo>
                  <a:lnTo>
                    <a:pt x="1597795" y="0"/>
                  </a:lnTo>
                  <a:lnTo>
                    <a:pt x="1597795" y="1056500"/>
                  </a:lnTo>
                  <a:lnTo>
                    <a:pt x="0" y="105650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9018621-89F1-F2B3-6CE4-D6F98A5FE0CF}"/>
                </a:ext>
              </a:extLst>
            </p:cNvPr>
            <p:cNvSpPr txBox="1"/>
            <p:nvPr/>
          </p:nvSpPr>
          <p:spPr>
            <a:xfrm>
              <a:off x="0" y="-57150"/>
              <a:ext cx="1597795" cy="1113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39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92941796-F225-3291-057E-D587FE52F2A3}"/>
              </a:ext>
            </a:extLst>
          </p:cNvPr>
          <p:cNvSpPr/>
          <p:nvPr/>
        </p:nvSpPr>
        <p:spPr>
          <a:xfrm rot="16200000" flipH="1">
            <a:off x="652198" y="-652198"/>
            <a:ext cx="1141603" cy="2445999"/>
          </a:xfrm>
          <a:custGeom>
            <a:avLst/>
            <a:gdLst/>
            <a:ahLst/>
            <a:cxnLst/>
            <a:rect l="l" t="t" r="r" b="b"/>
            <a:pathLst>
              <a:path w="2007680" h="4114800">
                <a:moveTo>
                  <a:pt x="2007680" y="0"/>
                </a:moveTo>
                <a:lnTo>
                  <a:pt x="0" y="0"/>
                </a:lnTo>
                <a:lnTo>
                  <a:pt x="0" y="4114800"/>
                </a:lnTo>
                <a:lnTo>
                  <a:pt x="2007680" y="4114800"/>
                </a:lnTo>
                <a:lnTo>
                  <a:pt x="20076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7244" t="-12151" r="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F03E5EF-F54B-5C22-F456-29BF4BE95B97}"/>
              </a:ext>
            </a:extLst>
          </p:cNvPr>
          <p:cNvSpPr txBox="1"/>
          <p:nvPr/>
        </p:nvSpPr>
        <p:spPr>
          <a:xfrm>
            <a:off x="7121791" y="2511921"/>
            <a:ext cx="4044419" cy="1657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42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4" b="1" i="0" u="none" strike="noStrike" kern="1200" cap="none" spc="-42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Comprehensive Long-Range Facilities Plan</a:t>
            </a:r>
            <a:r>
              <a:rPr kumimoji="0" lang="en-US" sz="4266" b="1" i="0" u="none" strike="noStrike" kern="1200" cap="none" spc="-42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77CC2-D422-C8FE-E8D2-4F03468AD904}"/>
              </a:ext>
            </a:extLst>
          </p:cNvPr>
          <p:cNvSpPr txBox="1"/>
          <p:nvPr/>
        </p:nvSpPr>
        <p:spPr>
          <a:xfrm>
            <a:off x="218363" y="1421005"/>
            <a:ext cx="5648683" cy="464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8031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APS Forward 2040: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8031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Reshaping the Future of Education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Taskforce Meetings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May 8, 2025 - 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9"/>
              </a:rPr>
              <a:t>Presentation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August 5, 2025- 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10"/>
              </a:rPr>
              <a:t>Presentation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Upcoming Public Meetings</a:t>
            </a:r>
          </a:p>
          <a:p>
            <a:pPr marL="228611" marR="0" lvl="0" indent="228611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October 20</a:t>
            </a:r>
          </a:p>
          <a:p>
            <a:pPr marL="228611" marR="0" lvl="0" indent="228611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November 10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6497BF"/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Virtual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6497BF"/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 – at Noon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6497BF"/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In-person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6497BF"/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 at 6PM at CLL (130 Trinity Ave)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bon Next 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15193-2A0E-9BA5-4012-486CFF214E3B}"/>
              </a:ext>
            </a:extLst>
          </p:cNvPr>
          <p:cNvSpPr txBox="1"/>
          <p:nvPr/>
        </p:nvSpPr>
        <p:spPr>
          <a:xfrm>
            <a:off x="7376145" y="4274593"/>
            <a:ext cx="3505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6497BF"/>
                </a:solidFill>
                <a:effectLst/>
                <a:uLnTx/>
                <a:uFillTx/>
                <a:latin typeface="Sabon Next LT"/>
                <a:ea typeface="+mn-ea"/>
                <a:cs typeface="+mn-cs"/>
              </a:rPr>
              <a:t>atlantapublicschools.us/APS2040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0112B67-B809-7FD2-4784-74CC5DC46677}"/>
              </a:ext>
            </a:extLst>
          </p:cNvPr>
          <p:cNvSpPr txBox="1"/>
          <p:nvPr/>
        </p:nvSpPr>
        <p:spPr>
          <a:xfrm>
            <a:off x="7121791" y="1670343"/>
            <a:ext cx="404441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42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42" normalizeH="0" baseline="0" noProof="0">
                <a:ln>
                  <a:solidFill>
                    <a:srgbClr val="D8031C"/>
                  </a:solidFill>
                </a:ln>
                <a:solidFill>
                  <a:srgbClr val="C0C0C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3836124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FE312-0684-E595-6685-157A1280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8B28F6-B5F5-C922-694E-3B5634B868E2}"/>
              </a:ext>
            </a:extLst>
          </p:cNvPr>
          <p:cNvSpPr txBox="1"/>
          <p:nvPr/>
        </p:nvSpPr>
        <p:spPr>
          <a:xfrm>
            <a:off x="0" y="244287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424C5893-B1A8-9420-AC35-3A82C832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09" b="23924"/>
          <a:stretch>
            <a:fillRect/>
          </a:stretch>
        </p:blipFill>
        <p:spPr>
          <a:xfrm>
            <a:off x="529975" y="1599593"/>
            <a:ext cx="10515600" cy="4351338"/>
          </a:xfrm>
          <a:prstGeom prst="rect">
            <a:avLst/>
          </a:prstGeom>
          <a:noFill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A025857-7EA9-49D0-1B5D-509CA1A4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D766868-FF28-409D-8D55-B9C875EB9A9A}" type="datetime1">
              <a:rPr lang="en-US" smtClean="0"/>
              <a:pPr>
                <a:spcAft>
                  <a:spcPts val="600"/>
                </a:spcAft>
              </a:pPr>
              <a:t>11/4/2025</a:t>
            </a:fld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2B82CE7-5097-FEB3-A55B-D606CEF4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8298" y="6356350"/>
            <a:ext cx="121550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FF268F-77EF-474B-8EE9-9DC3EFC3DF77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7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4BE1-1198-6F53-748F-6C3B6BB7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10" y="1053408"/>
            <a:ext cx="10803179" cy="1891590"/>
          </a:xfrm>
        </p:spPr>
        <p:txBody>
          <a:bodyPr>
            <a:normAutofit/>
          </a:bodyPr>
          <a:lstStyle/>
          <a:p>
            <a:r>
              <a:rPr lang="en-US" sz="9600" b="1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4253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C5DE8-1E51-D91F-2052-07D39FF7A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850C7C6-CE30-410C-051C-A2E8B2F2F4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" b="7926"/>
          <a:stretch/>
        </p:blipFill>
        <p:spPr>
          <a:xfrm>
            <a:off x="-318053" y="-178906"/>
            <a:ext cx="12510053" cy="703690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30A444-DA30-7565-E7EF-AC49FADD27AE}"/>
              </a:ext>
            </a:extLst>
          </p:cNvPr>
          <p:cNvSpPr/>
          <p:nvPr/>
        </p:nvSpPr>
        <p:spPr>
          <a:xfrm>
            <a:off x="-318053" y="-268360"/>
            <a:ext cx="12510053" cy="7215811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B28E80-AD62-772A-4F7E-E1F46AB96E18}"/>
              </a:ext>
            </a:extLst>
          </p:cNvPr>
          <p:cNvGrpSpPr/>
          <p:nvPr/>
        </p:nvGrpSpPr>
        <p:grpSpPr>
          <a:xfrm>
            <a:off x="187821" y="2256429"/>
            <a:ext cx="8579727" cy="1063135"/>
            <a:chOff x="1803741" y="4681795"/>
            <a:chExt cx="7782881" cy="106313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E29BA6-F73C-3D46-EA2F-3FC8623A2EB8}"/>
                </a:ext>
              </a:extLst>
            </p:cNvPr>
            <p:cNvSpPr txBox="1"/>
            <p:nvPr/>
          </p:nvSpPr>
          <p:spPr>
            <a:xfrm>
              <a:off x="1803741" y="4681795"/>
              <a:ext cx="7782881" cy="707886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Georgia" panose="02040502050405020303" pitchFamily="18" charset="0"/>
                </a:rPr>
                <a:t>Discussion Items</a:t>
              </a:r>
              <a:endParaRPr lang="en-US" sz="4000">
                <a:solidFill>
                  <a:schemeClr val="accen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0FBA7E-AF65-B43F-7886-C57A4B3C4160}"/>
                </a:ext>
              </a:extLst>
            </p:cNvPr>
            <p:cNvSpPr txBox="1"/>
            <p:nvPr/>
          </p:nvSpPr>
          <p:spPr>
            <a:xfrm>
              <a:off x="1858407" y="5467931"/>
              <a:ext cx="2739452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endParaRPr lang="en-ID" sz="120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A95F871-BEB8-B088-755A-52D5FA7C4220}"/>
              </a:ext>
            </a:extLst>
          </p:cNvPr>
          <p:cNvSpPr txBox="1"/>
          <p:nvPr/>
        </p:nvSpPr>
        <p:spPr>
          <a:xfrm>
            <a:off x="1871334" y="6314798"/>
            <a:ext cx="7915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Georgia" panose="02040502050405020303" pitchFamily="18" charset="0"/>
              </a:rPr>
              <a:t>One District. One Goal. Every Child.</a:t>
            </a:r>
            <a:endParaRPr lang="en-ID" sz="1600" b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4F368116-9260-B0B4-2D58-4D9174AC1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5"/>
          <a:stretch>
            <a:fillRect/>
          </a:stretch>
        </p:blipFill>
        <p:spPr>
          <a:xfrm>
            <a:off x="10654747" y="6013084"/>
            <a:ext cx="1282148" cy="5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9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78A24-EC98-4ACB-4B9A-AE173D92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F802-A0B2-4A5F-AAD0-02B2E6DAE08D}" type="datetime1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A3033-129F-FA0C-1412-CB0B5C7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268F-77EF-474B-8EE9-9DC3EFC3DF7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2C925D-BD18-DCA2-6408-E34F75685AB8}"/>
              </a:ext>
            </a:extLst>
          </p:cNvPr>
          <p:cNvSpPr txBox="1">
            <a:spLocks/>
          </p:cNvSpPr>
          <p:nvPr/>
        </p:nvSpPr>
        <p:spPr>
          <a:xfrm>
            <a:off x="307186" y="77438"/>
            <a:ext cx="4994279" cy="908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Graduation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74D93E-C563-806F-B703-2E52DC592782}"/>
              </a:ext>
            </a:extLst>
          </p:cNvPr>
          <p:cNvSpPr txBox="1"/>
          <p:nvPr/>
        </p:nvSpPr>
        <p:spPr>
          <a:xfrm>
            <a:off x="307185" y="809904"/>
            <a:ext cx="1123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accent4"/>
                </a:solidFill>
              </a:rPr>
              <a:t>For HS GO Teams- If information has not been presented at a previous GO Team meeting</a:t>
            </a:r>
          </a:p>
        </p:txBody>
      </p:sp>
      <p:pic>
        <p:nvPicPr>
          <p:cNvPr id="8" name="Google Shape;625;p94" descr="Graduating (Provided by Getty Images)">
            <a:extLst>
              <a:ext uri="{FF2B5EF4-FFF2-40B4-BE49-F238E27FC236}">
                <a16:creationId xmlns:a16="http://schemas.microsoft.com/office/drawing/2014/main" id="{E66A9A8D-7D23-D25C-098A-7993247DBEE1}"/>
              </a:ext>
            </a:extLst>
          </p:cNvPr>
          <p:cNvPicPr preferRelativeResize="0"/>
          <p:nvPr/>
        </p:nvPicPr>
        <p:blipFill rotWithShape="1">
          <a:blip r:embed="rId2">
            <a:alphaModFix amt="11000"/>
          </a:blip>
          <a:srcRect r="36411" b="15853"/>
          <a:stretch/>
        </p:blipFill>
        <p:spPr>
          <a:xfrm>
            <a:off x="7306512" y="571900"/>
            <a:ext cx="4214188" cy="61203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2BCC99-84AB-6834-6F28-EFBF480A0740}"/>
              </a:ext>
            </a:extLst>
          </p:cNvPr>
          <p:cNvSpPr txBox="1"/>
          <p:nvPr/>
        </p:nvSpPr>
        <p:spPr>
          <a:xfrm>
            <a:off x="838200" y="1718785"/>
            <a:ext cx="10283291" cy="3323987"/>
          </a:xfrm>
          <a:prstGeom prst="rect">
            <a:avLst/>
          </a:prstGeom>
          <a:solidFill>
            <a:srgbClr val="F3CF4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/>
              </a:rPr>
              <a:t>Before Presenting to your GO Team: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A92A91"/>
                </a:solidFill>
                <a:effectLst/>
                <a:uLnTx/>
                <a:uFillTx/>
                <a:latin typeface="Arial Black"/>
              </a:rPr>
              <a:t>Insert School’s 2025 Graduation Rate – use as many slides as necessary </a:t>
            </a:r>
          </a:p>
          <a:p>
            <a:pPr lvl="0" algn="ctr">
              <a:defRPr/>
            </a:pPr>
            <a:r>
              <a:rPr lang="en-US" sz="3000" kern="0">
                <a:solidFill>
                  <a:srgbClr val="A92A91"/>
                </a:solidFill>
                <a:latin typeface="Arial Black"/>
              </a:rPr>
              <a:t>Discuss the information with the GO Team during your meeting.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A92A91"/>
              </a:solidFill>
              <a:effectLst/>
              <a:uLnTx/>
              <a:uFillTx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3441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252E-BDCC-187C-E37B-551B2B85C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Montserrat ExtraBold" panose="00000900000000000000" pitchFamily="50" charset="0"/>
              </a:rPr>
              <a:t>2025-2030 </a:t>
            </a:r>
            <a:br>
              <a:rPr lang="en-US" b="1">
                <a:latin typeface="Montserrat ExtraBold" panose="00000900000000000000" pitchFamily="50" charset="0"/>
              </a:rPr>
            </a:br>
            <a:r>
              <a:rPr lang="en-US" b="1">
                <a:latin typeface="Montserrat ExtraBold" panose="00000900000000000000" pitchFamily="50" charset="0"/>
              </a:rPr>
              <a:t>School Strategic Plan Development </a:t>
            </a:r>
          </a:p>
        </p:txBody>
      </p:sp>
    </p:spTree>
    <p:extLst>
      <p:ext uri="{BB962C8B-B14F-4D97-AF65-F5344CB8AC3E}">
        <p14:creationId xmlns:p14="http://schemas.microsoft.com/office/powerpoint/2010/main" val="234733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9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926" b="7926"/>
          <a:stretch/>
        </p:blipFill>
        <p:spPr>
          <a:xfrm>
            <a:off x="-318053" y="-178906"/>
            <a:ext cx="12510051" cy="7036907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98"/>
          <p:cNvSpPr/>
          <p:nvPr/>
        </p:nvSpPr>
        <p:spPr>
          <a:xfrm>
            <a:off x="-318053" y="-268360"/>
            <a:ext cx="12510000" cy="7215900"/>
          </a:xfrm>
          <a:prstGeom prst="rect">
            <a:avLst/>
          </a:prstGeom>
          <a:solidFill>
            <a:schemeClr val="dk1">
              <a:alpha val="77650"/>
            </a:schemeClr>
          </a:solidFill>
          <a:ln w="19050" cap="flat" cmpd="sng">
            <a:solidFill>
              <a:srgbClr val="5D5D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98"/>
          <p:cNvGrpSpPr/>
          <p:nvPr/>
        </p:nvGrpSpPr>
        <p:grpSpPr>
          <a:xfrm>
            <a:off x="231891" y="1987743"/>
            <a:ext cx="11410171" cy="2963773"/>
            <a:chOff x="1741174" y="2781058"/>
            <a:chExt cx="10350300" cy="2963773"/>
          </a:xfrm>
        </p:grpSpPr>
        <p:sp>
          <p:nvSpPr>
            <p:cNvPr id="727" name="Google Shape;727;p98"/>
            <p:cNvSpPr txBox="1"/>
            <p:nvPr/>
          </p:nvSpPr>
          <p:spPr>
            <a:xfrm>
              <a:off x="1741174" y="2781058"/>
              <a:ext cx="10350300" cy="13233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Atlanta Public Schools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2025-2030 Strategic Plan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28" name="Google Shape;728;p98"/>
            <p:cNvSpPr txBox="1"/>
            <p:nvPr/>
          </p:nvSpPr>
          <p:spPr>
            <a:xfrm>
              <a:off x="1858407" y="5467931"/>
              <a:ext cx="2739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98"/>
          <p:cNvSpPr txBox="1"/>
          <p:nvPr/>
        </p:nvSpPr>
        <p:spPr>
          <a:xfrm>
            <a:off x="1871334" y="6314798"/>
            <a:ext cx="791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One District. One Goal. Every Child.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30" name="Google Shape;730;p98" title="APSLogo_White_Horz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4800" y="6208613"/>
            <a:ext cx="1400274" cy="55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3"/>
          <p:cNvSpPr/>
          <p:nvPr/>
        </p:nvSpPr>
        <p:spPr>
          <a:xfrm>
            <a:off x="-38750" y="3264325"/>
            <a:ext cx="12240300" cy="3593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0" name="Google Shape;610;p93"/>
          <p:cNvSpPr/>
          <p:nvPr/>
        </p:nvSpPr>
        <p:spPr>
          <a:xfrm>
            <a:off x="-48425" y="50"/>
            <a:ext cx="12240300" cy="326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pic>
        <p:nvPicPr>
          <p:cNvPr id="612" name="Google Shape;61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3524" y="3127877"/>
            <a:ext cx="754675" cy="365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24" y="3524"/>
            <a:ext cx="754675" cy="3111496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93"/>
          <p:cNvSpPr txBox="1"/>
          <p:nvPr/>
        </p:nvSpPr>
        <p:spPr>
          <a:xfrm>
            <a:off x="1230176" y="841075"/>
            <a:ext cx="110277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300" b="0" i="0" u="none" strike="noStrike" kern="0" cap="none" spc="0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Lexend ExtraBold"/>
                <a:ea typeface="Lexend ExtraBold"/>
                <a:cs typeface="Lexend ExtraBold"/>
                <a:sym typeface="Lexend ExtraBold"/>
              </a:rPr>
              <a:t>We are </a:t>
            </a:r>
            <a:r>
              <a:rPr kumimoji="0" lang="en-US" sz="6300" b="0" i="1" u="none" strike="noStrike" kern="0" cap="none" spc="0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Lexend ExtraBold"/>
                <a:ea typeface="Lexend ExtraBold"/>
                <a:cs typeface="Lexend ExtraBold"/>
                <a:sym typeface="Lexend ExtraBold"/>
              </a:rPr>
              <a:t>Atlanta’s</a:t>
            </a:r>
            <a:r>
              <a:rPr kumimoji="0" lang="en-US" sz="6300" b="0" i="0" u="none" strike="noStrike" kern="0" cap="none" spc="0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Lexend ExtraBold"/>
                <a:ea typeface="Lexend ExtraBold"/>
                <a:cs typeface="Lexend ExtraBold"/>
                <a:sym typeface="Lexend ExtraBold"/>
              </a:rPr>
              <a:t> Public School System</a:t>
            </a:r>
            <a:endParaRPr kumimoji="0" sz="100" b="0" i="0" u="none" strike="noStrike" kern="0" cap="none" spc="0" normalizeH="0" baseline="0" noProof="0">
              <a:ln>
                <a:noFill/>
              </a:ln>
              <a:solidFill>
                <a:srgbClr val="E6E7E8"/>
              </a:solidFill>
              <a:effectLst/>
              <a:uLnTx/>
              <a:uFillTx/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15" name="Google Shape;615;p93"/>
          <p:cNvSpPr txBox="1"/>
          <p:nvPr/>
        </p:nvSpPr>
        <p:spPr>
          <a:xfrm>
            <a:off x="1230176" y="3750225"/>
            <a:ext cx="11027700" cy="24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300" b="0" i="0" u="none" strike="noStrike" kern="0" cap="none" spc="0" normalizeH="0" baseline="0" noProof="0">
                <a:ln>
                  <a:noFill/>
                </a:ln>
                <a:solidFill>
                  <a:srgbClr val="E6E7E8"/>
                </a:solidFill>
                <a:effectLst/>
                <a:uLnTx/>
                <a:uFillTx/>
                <a:latin typeface="Lexend ExtraBold"/>
                <a:ea typeface="Lexend ExtraBold"/>
                <a:cs typeface="Lexend ExtraBold"/>
                <a:sym typeface="Lexend ExtraBold"/>
              </a:rPr>
              <a:t>To educate and empower Atlanta’s students to shape the future</a:t>
            </a:r>
            <a:endParaRPr kumimoji="0" sz="100" b="0" i="0" u="none" strike="noStrike" kern="0" cap="none" spc="0" normalizeH="0" baseline="0" noProof="0">
              <a:ln>
                <a:noFill/>
              </a:ln>
              <a:solidFill>
                <a:srgbClr val="E6E7E8"/>
              </a:solidFill>
              <a:effectLst/>
              <a:uLnTx/>
              <a:uFillTx/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4"/>
          <p:cNvSpPr txBox="1"/>
          <p:nvPr/>
        </p:nvSpPr>
        <p:spPr>
          <a:xfrm>
            <a:off x="294275" y="785863"/>
            <a:ext cx="4907700" cy="4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Our Strength is Our Team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Atlanta’s students will have effective and engaged teachers, leaders, and staff.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Increase concentration of highly-effective teachers and leaders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Prioritize engagement and retention for staff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Grow and promote strong teachers, leaders, and staff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Our Responsibility Is Shared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Atlanta’s students will have supportive families, communities, and partners.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Build meaningful partnerships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Expand Atlanta Partners for Education (APFE) impact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Increase access and engagement for families and communities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Our System Is Efficient &amp; Effective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Atlanta’s students will have the schools and resources they need to succeed.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Maximize facility usage for the student and community good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Leverage data to drive strategic financial investments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Implement sustainability initiatives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1" name="Google Shape;621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622" name="Google Shape;622;p94"/>
          <p:cNvSpPr txBox="1"/>
          <p:nvPr/>
        </p:nvSpPr>
        <p:spPr>
          <a:xfrm>
            <a:off x="195000" y="213963"/>
            <a:ext cx="102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D8031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COMMUNITY OF BELIEVERS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GETTING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BACK TO BASICS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23" name="Google Shape;62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9675" y="5609263"/>
            <a:ext cx="7239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94"/>
          <p:cNvSpPr txBox="1"/>
          <p:nvPr/>
        </p:nvSpPr>
        <p:spPr>
          <a:xfrm>
            <a:off x="5390575" y="862063"/>
            <a:ext cx="6753000" cy="4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 Are Strengthening Our Instructional Core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Atlanta’s students will have high-quality instruction, materials, and targeted support.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Implement high-quality, relevant, and engaging instructional materials and professional learning in all core content areas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Target resources towards subgroups (eg. exceptional education, English learners, economically-disadvantaged)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Accelerate early learning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 Are Caring For Every Child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Atlanta’s students will have trusted, supportive adults meeting their unique needs.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Expand strategies that reduce chronic absenteeism and disproportionate discipline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Implement systematic culture and climate strategies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Increase student access to trusted and reliable adults (eg. mentors, coaches, counselors)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 Are Sparking Student Curiosity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Atlanta’s students will have access to explore and expand their passions and interests.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Promote robust arts, athletics, world language, and enrichment offerings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Expand access to high-interest and workforce-ready offerings (e.g. career programs and pathways, advanced coursework)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ts val="1400"/>
              <a:buFont typeface="Arial"/>
              <a:buChar char="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Explore specialized and innovative school models (eg. School of the Arts)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25" name="Google Shape;625;p94" descr="Graduating (Provided by Getty Images)"/>
          <p:cNvPicPr preferRelativeResize="0"/>
          <p:nvPr/>
        </p:nvPicPr>
        <p:blipFill rotWithShape="1">
          <a:blip r:embed="rId4">
            <a:alphaModFix amt="11000"/>
          </a:blip>
          <a:srcRect r="36411" b="15853"/>
          <a:stretch/>
        </p:blipFill>
        <p:spPr>
          <a:xfrm>
            <a:off x="7306512" y="571900"/>
            <a:ext cx="4214188" cy="612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S Red and Gray">
      <a:dk1>
        <a:sysClr val="windowText" lastClr="000000"/>
      </a:dk1>
      <a:lt1>
        <a:srgbClr val="F5F5F5"/>
      </a:lt1>
      <a:dk2>
        <a:srgbClr val="808184"/>
      </a:dk2>
      <a:lt2>
        <a:srgbClr val="F2F2F2"/>
      </a:lt2>
      <a:accent1>
        <a:srgbClr val="D8031C"/>
      </a:accent1>
      <a:accent2>
        <a:srgbClr val="C0C0C0"/>
      </a:accent2>
      <a:accent3>
        <a:srgbClr val="F5CE3E"/>
      </a:accent3>
      <a:accent4>
        <a:srgbClr val="6497BF"/>
      </a:accent4>
      <a:accent5>
        <a:srgbClr val="808184"/>
      </a:accent5>
      <a:accent6>
        <a:srgbClr val="D8031C"/>
      </a:accent6>
      <a:hlink>
        <a:srgbClr val="6497BF"/>
      </a:hlink>
      <a:folHlink>
        <a:srgbClr val="F5CE3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S Presentation Template B - Themed Presentation (1).potx" id="{E6711569-B315-4D2E-9704-2A589037DB00}" vid="{D75351F7-772F-4C27-A4CB-325BA08F6EA7}"/>
    </a:ext>
  </a:extLst>
</a:theme>
</file>

<file path=ppt/theme/theme2.xml><?xml version="1.0" encoding="utf-8"?>
<a:theme xmlns:a="http://schemas.openxmlformats.org/drawingml/2006/main" name="1_Office Theme">
  <a:themeElements>
    <a:clrScheme name="APS Red and Gray">
      <a:dk1>
        <a:sysClr val="windowText" lastClr="000000"/>
      </a:dk1>
      <a:lt1>
        <a:srgbClr val="F5F5F5"/>
      </a:lt1>
      <a:dk2>
        <a:srgbClr val="808184"/>
      </a:dk2>
      <a:lt2>
        <a:srgbClr val="F2F2F2"/>
      </a:lt2>
      <a:accent1>
        <a:srgbClr val="D8031C"/>
      </a:accent1>
      <a:accent2>
        <a:srgbClr val="C0C0C0"/>
      </a:accent2>
      <a:accent3>
        <a:srgbClr val="F5CE3E"/>
      </a:accent3>
      <a:accent4>
        <a:srgbClr val="6497BF"/>
      </a:accent4>
      <a:accent5>
        <a:srgbClr val="808184"/>
      </a:accent5>
      <a:accent6>
        <a:srgbClr val="D8031C"/>
      </a:accent6>
      <a:hlink>
        <a:srgbClr val="6497BF"/>
      </a:hlink>
      <a:folHlink>
        <a:srgbClr val="F5CE3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S Presentation Template B - Themed Presentation (1).potx" id="{E6711569-B315-4D2E-9704-2A589037DB00}" vid="{245DB62C-8620-4107-9425-310693F03AE3}"/>
    </a:ext>
  </a:extLst>
</a:theme>
</file>

<file path=ppt/theme/theme3.xml><?xml version="1.0" encoding="utf-8"?>
<a:theme xmlns:a="http://schemas.openxmlformats.org/drawingml/2006/main" name="4_Office Theme">
  <a:themeElements>
    <a:clrScheme name="APS Red and Gray">
      <a:dk1>
        <a:sysClr val="windowText" lastClr="000000"/>
      </a:dk1>
      <a:lt1>
        <a:srgbClr val="F5F5F5"/>
      </a:lt1>
      <a:dk2>
        <a:srgbClr val="808184"/>
      </a:dk2>
      <a:lt2>
        <a:srgbClr val="F2F2F2"/>
      </a:lt2>
      <a:accent1>
        <a:srgbClr val="D8031C"/>
      </a:accent1>
      <a:accent2>
        <a:srgbClr val="C0C0C0"/>
      </a:accent2>
      <a:accent3>
        <a:srgbClr val="F5CE3E"/>
      </a:accent3>
      <a:accent4>
        <a:srgbClr val="6497BF"/>
      </a:accent4>
      <a:accent5>
        <a:srgbClr val="808184"/>
      </a:accent5>
      <a:accent6>
        <a:srgbClr val="D8031C"/>
      </a:accent6>
      <a:hlink>
        <a:srgbClr val="6497BF"/>
      </a:hlink>
      <a:folHlink>
        <a:srgbClr val="F5CE3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APS Red&amp;Black 2">
      <a:dk1>
        <a:sysClr val="windowText" lastClr="000000"/>
      </a:dk1>
      <a:lt1>
        <a:srgbClr val="F5F5F5"/>
      </a:lt1>
      <a:dk2>
        <a:srgbClr val="808184"/>
      </a:dk2>
      <a:lt2>
        <a:srgbClr val="F2F2F2"/>
      </a:lt2>
      <a:accent1>
        <a:srgbClr val="D8031C"/>
      </a:accent1>
      <a:accent2>
        <a:srgbClr val="F5CE3E"/>
      </a:accent2>
      <a:accent3>
        <a:srgbClr val="C0C0C0"/>
      </a:accent3>
      <a:accent4>
        <a:srgbClr val="6497BF"/>
      </a:accent4>
      <a:accent5>
        <a:srgbClr val="808184"/>
      </a:accent5>
      <a:accent6>
        <a:srgbClr val="D8031C"/>
      </a:accent6>
      <a:hlink>
        <a:srgbClr val="808184"/>
      </a:hlink>
      <a:folHlink>
        <a:srgbClr val="6497BF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4FDD28-0247-4D55-84EF-B320CBA28C84}" vid="{3B5573C5-BFA4-4A50-B2D7-3F22046046A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cae609-94e2-4108-915c-852935aa21ad">
      <Terms xmlns="http://schemas.microsoft.com/office/infopath/2007/PartnerControls"/>
    </lcf76f155ced4ddcb4097134ff3c332f>
    <TaxCatchAll xmlns="e136758a-e7f7-4029-9cdc-709c7a6ff021" xsi:nil="true"/>
    <MeetingFocus xmlns="8dcae609-94e2-4108-915c-852935aa21a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977F1402712049B4BB4CDB1A03C7C8" ma:contentTypeVersion="16" ma:contentTypeDescription="Create a new document." ma:contentTypeScope="" ma:versionID="31fb6073d715b03729cc62653befd2ab">
  <xsd:schema xmlns:xsd="http://www.w3.org/2001/XMLSchema" xmlns:xs="http://www.w3.org/2001/XMLSchema" xmlns:p="http://schemas.microsoft.com/office/2006/metadata/properties" xmlns:ns2="8dcae609-94e2-4108-915c-852935aa21ad" xmlns:ns3="e136758a-e7f7-4029-9cdc-709c7a6ff021" targetNamespace="http://schemas.microsoft.com/office/2006/metadata/properties" ma:root="true" ma:fieldsID="b922242d2b519a6651db90815b922987" ns2:_="" ns3:_="">
    <xsd:import namespace="8dcae609-94e2-4108-915c-852935aa21ad"/>
    <xsd:import namespace="e136758a-e7f7-4029-9cdc-709c7a6ff0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etingFoc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cae609-94e2-4108-915c-852935aa21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67761e9-a222-483c-a923-fec0f75753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etingFocus" ma:index="22" nillable="true" ma:displayName="Brief Description" ma:description="If there was a specific topic covered in the meeting it will be listed here. " ma:format="Dropdown" ma:internalName="MeetingFoc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6758a-e7f7-4029-9cdc-709c7a6ff02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3e07957-30af-4dd9-8e9a-b62ef1071eb2}" ma:internalName="TaxCatchAll" ma:showField="CatchAllData" ma:web="e136758a-e7f7-4029-9cdc-709c7a6ff0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C5A93E-E988-4C80-8793-54736C15097F}">
  <ds:schemaRefs>
    <ds:schemaRef ds:uri="6b663f37-24d4-4276-b8b9-d848028a34ff"/>
    <ds:schemaRef ds:uri="8dcae609-94e2-4108-915c-852935aa21ad"/>
    <ds:schemaRef ds:uri="e136758a-e7f7-4029-9cdc-709c7a6ff0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870BCDF-A601-4282-A4F2-067534637A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5385A9-7035-47A2-AAE3-1942589E75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cae609-94e2-4108-915c-852935aa21ad"/>
    <ds:schemaRef ds:uri="e136758a-e7f7-4029-9cdc-709c7a6ff0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APS Presentation Template B - Themed Presentation (1)</Template>
  <TotalTime>397</TotalTime>
  <Words>2493</Words>
  <Application>Microsoft Office PowerPoint</Application>
  <PresentationFormat>Widescreen</PresentationFormat>
  <Paragraphs>338</Paragraphs>
  <Slides>34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Aptos</vt:lpstr>
      <vt:lpstr>Aptos Display</vt:lpstr>
      <vt:lpstr>Arial</vt:lpstr>
      <vt:lpstr>Arial Black</vt:lpstr>
      <vt:lpstr>Calibri</vt:lpstr>
      <vt:lpstr>Georgia</vt:lpstr>
      <vt:lpstr>Karla</vt:lpstr>
      <vt:lpstr>Karla Medium</vt:lpstr>
      <vt:lpstr>League Spartan</vt:lpstr>
      <vt:lpstr>Lexend ExtraBold</vt:lpstr>
      <vt:lpstr>Montserrat ExtraBold</vt:lpstr>
      <vt:lpstr>Play</vt:lpstr>
      <vt:lpstr>Poppins</vt:lpstr>
      <vt:lpstr>Poppins Bold</vt:lpstr>
      <vt:lpstr>Quattrocento Sans</vt:lpstr>
      <vt:lpstr>Roboto</vt:lpstr>
      <vt:lpstr>Sabon Next LT</vt:lpstr>
      <vt:lpstr>Segoe UI</vt:lpstr>
      <vt:lpstr>Office Theme</vt:lpstr>
      <vt:lpstr>1_Office Theme</vt:lpstr>
      <vt:lpstr>4_Office Theme</vt:lpstr>
      <vt:lpstr>2_Office Theme</vt:lpstr>
      <vt:lpstr>PowerPoint Presentation</vt:lpstr>
      <vt:lpstr>Agenda</vt:lpstr>
      <vt:lpstr>Action Items</vt:lpstr>
      <vt:lpstr>PowerPoint Presentation</vt:lpstr>
      <vt:lpstr>PowerPoint Presentation</vt:lpstr>
      <vt:lpstr>2025-2030  School Strategic Plan Development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Guiding Question: After reviewing our current Strategic Plan and school KPIs, are there any additional goals we would like to include with our 2030 CIP Goals for the 2025-2030 Strategic Plan? (No more than 1-2 additional goals)</vt:lpstr>
      <vt:lpstr>Strategic planning will help you fully uncover your available options, set priorities for them, and define the methods to achieve them.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Diane Jacobi</dc:creator>
  <cp:lastModifiedBy>Olive, Tiffany</cp:lastModifiedBy>
  <cp:revision>60</cp:revision>
  <dcterms:created xsi:type="dcterms:W3CDTF">2025-10-03T20:21:29Z</dcterms:created>
  <dcterms:modified xsi:type="dcterms:W3CDTF">2025-11-04T15:12:46Z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0x0101007A977F1402712049B4BB4CDB1A03C7C8</vt:lpwstr>
  </property>
  <property fmtid="{D5CDD505-2E9C-101B-9397-08002B2CF9AE}" pid="3" name="MediaServiceImageTags">
    <vt:lpwstr/>
  </property>
</Properties>
</file>